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  <p:sldMasterId id="2147484994" r:id="rId2"/>
    <p:sldMasterId id="2147484987" r:id="rId3"/>
    <p:sldMasterId id="2147484787" r:id="rId4"/>
  </p:sldMasterIdLst>
  <p:notesMasterIdLst>
    <p:notesMasterId r:id="rId63"/>
  </p:notesMasterIdLst>
  <p:handoutMasterIdLst>
    <p:handoutMasterId r:id="rId64"/>
  </p:handoutMasterIdLst>
  <p:sldIdLst>
    <p:sldId id="470" r:id="rId5"/>
    <p:sldId id="471" r:id="rId6"/>
    <p:sldId id="489" r:id="rId7"/>
    <p:sldId id="548" r:id="rId8"/>
    <p:sldId id="517" r:id="rId9"/>
    <p:sldId id="568" r:id="rId10"/>
    <p:sldId id="569" r:id="rId11"/>
    <p:sldId id="571" r:id="rId12"/>
    <p:sldId id="549" r:id="rId13"/>
    <p:sldId id="572" r:id="rId14"/>
    <p:sldId id="567" r:id="rId15"/>
    <p:sldId id="573" r:id="rId16"/>
    <p:sldId id="558" r:id="rId17"/>
    <p:sldId id="550" r:id="rId18"/>
    <p:sldId id="574" r:id="rId19"/>
    <p:sldId id="560" r:id="rId20"/>
    <p:sldId id="551" r:id="rId21"/>
    <p:sldId id="555" r:id="rId22"/>
    <p:sldId id="552" r:id="rId23"/>
    <p:sldId id="556" r:id="rId24"/>
    <p:sldId id="553" r:id="rId25"/>
    <p:sldId id="557" r:id="rId26"/>
    <p:sldId id="589" r:id="rId27"/>
    <p:sldId id="575" r:id="rId28"/>
    <p:sldId id="576" r:id="rId29"/>
    <p:sldId id="561" r:id="rId30"/>
    <p:sldId id="577" r:id="rId31"/>
    <p:sldId id="578" r:id="rId32"/>
    <p:sldId id="580" r:id="rId33"/>
    <p:sldId id="583" r:id="rId34"/>
    <p:sldId id="584" r:id="rId35"/>
    <p:sldId id="585" r:id="rId36"/>
    <p:sldId id="586" r:id="rId37"/>
    <p:sldId id="612" r:id="rId38"/>
    <p:sldId id="587" r:id="rId39"/>
    <p:sldId id="588" r:id="rId40"/>
    <p:sldId id="590" r:id="rId41"/>
    <p:sldId id="591" r:id="rId42"/>
    <p:sldId id="592" r:id="rId43"/>
    <p:sldId id="593" r:id="rId44"/>
    <p:sldId id="497" r:id="rId45"/>
    <p:sldId id="594" r:id="rId46"/>
    <p:sldId id="595" r:id="rId47"/>
    <p:sldId id="596" r:id="rId48"/>
    <p:sldId id="597" r:id="rId49"/>
    <p:sldId id="600" r:id="rId50"/>
    <p:sldId id="601" r:id="rId51"/>
    <p:sldId id="602" r:id="rId52"/>
    <p:sldId id="603" r:id="rId53"/>
    <p:sldId id="604" r:id="rId54"/>
    <p:sldId id="605" r:id="rId55"/>
    <p:sldId id="606" r:id="rId56"/>
    <p:sldId id="607" r:id="rId57"/>
    <p:sldId id="608" r:id="rId58"/>
    <p:sldId id="609" r:id="rId59"/>
    <p:sldId id="610" r:id="rId60"/>
    <p:sldId id="472" r:id="rId61"/>
    <p:sldId id="444" r:id="rId62"/>
  </p:sldIdLst>
  <p:sldSz cx="9144000" cy="6858000" type="screen4x3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51" autoAdjust="0"/>
    <p:restoredTop sz="73505" autoAdjust="0"/>
  </p:normalViewPr>
  <p:slideViewPr>
    <p:cSldViewPr>
      <p:cViewPr varScale="1">
        <p:scale>
          <a:sx n="58" d="100"/>
          <a:sy n="58" d="100"/>
        </p:scale>
        <p:origin x="200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60"/>
    </p:cViewPr>
  </p:sorterViewPr>
  <p:notesViewPr>
    <p:cSldViewPr>
      <p:cViewPr>
        <p:scale>
          <a:sx n="90" d="100"/>
          <a:sy n="90" d="100"/>
        </p:scale>
        <p:origin x="2688" y="-61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46" descr="top pp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275" y="171450"/>
            <a:ext cx="6837363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Group 147"/>
          <p:cNvGraphicFramePr>
            <a:graphicFrameLocks noGrp="1"/>
          </p:cNvGraphicFramePr>
          <p:nvPr/>
        </p:nvGraphicFramePr>
        <p:xfrm>
          <a:off x="344488" y="8931275"/>
          <a:ext cx="6615112" cy="327025"/>
        </p:xfrm>
        <a:graphic>
          <a:graphicData uri="http://schemas.openxmlformats.org/drawingml/2006/table">
            <a:tbl>
              <a:tblPr/>
              <a:tblGrid>
                <a:gridCol w="567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em Engenharia de Software Orientada a Serviços (SOA)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lang="pt-BR" sz="800" dirty="0" err="1">
                          <a:latin typeface="Square721 BT" pitchFamily="34" charset="0"/>
                          <a:cs typeface="Calibri" pitchFamily="34" charset="0"/>
                        </a:rPr>
                        <a:t>Profª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. </a:t>
                      </a:r>
                      <a:r>
                        <a:rPr lang="en-US" sz="800" dirty="0" err="1">
                          <a:latin typeface="Square721 BT" pitchFamily="34" charset="0"/>
                          <a:cs typeface="Calibri" pitchFamily="34" charset="0"/>
                        </a:rPr>
                        <a:t>MSc</a:t>
                      </a:r>
                      <a:r>
                        <a:rPr lang="en-US" sz="800" dirty="0">
                          <a:latin typeface="Square721 BT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800" dirty="0">
                          <a:latin typeface="Square721 BT" pitchFamily="34" charset="0"/>
                          <a:cs typeface="Calibri" pitchFamily="34" charset="0"/>
                        </a:rPr>
                        <a:t>Susanne Anjos Andrade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</a:endParaRPr>
                    </a:p>
                  </a:txBody>
                  <a:tcPr marT="35541" marB="35541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35541" marB="35541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3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2550" y="8777288"/>
            <a:ext cx="3076575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Square721 BT" pitchFamily="34" charset="0"/>
              </a:defRPr>
            </a:lvl1pPr>
          </a:lstStyle>
          <a:p>
            <a:r>
              <a:rPr lang="pt-BR" altLang="pt-BR"/>
              <a:t>Página - </a:t>
            </a:r>
            <a:fld id="{902FC0D6-DC21-44E7-8451-6AC029358B9D}" type="slidenum">
              <a:rPr lang="pt-BR" altLang="pt-BR"/>
              <a:pPr/>
              <a:t>‹#›</a:t>
            </a:fld>
            <a:r>
              <a:rPr lang="pt-BR" altLang="pt-BR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112334" tIns="56167" rIns="112334" bIns="5616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fld id="{BFE9D64D-D7A4-4F51-8447-E3085A576432}" type="datetimeFigureOut">
              <a:rPr lang="pt-BR"/>
              <a:pPr>
                <a:defRPr/>
              </a:pPr>
              <a:t>07/03/2020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334" tIns="56167" rIns="112334" bIns="56167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112334" tIns="56167" rIns="112334" bIns="56167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112334" tIns="56167" rIns="112334" bIns="5616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112334" tIns="56167" rIns="112334" bIns="5616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500">
                <a:latin typeface="Calibri" pitchFamily="34" charset="0"/>
              </a:defRPr>
            </a:lvl1pPr>
          </a:lstStyle>
          <a:p>
            <a:fld id="{8FA0C4E9-FA00-433F-8602-D468137C44FA}" type="slidenum">
              <a:rPr lang="pt-BR" altLang="pt-BR"/>
              <a:pPr/>
              <a:t>‹#›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zaarly.com/?fbclid=IwAR3Id-K1al7_QtwcWft25L2EFwNa1n70kOR7svYz4rfSWtstg3vOf39yaNU" TargetMode="External"/><Relationship Id="rId13" Type="http://schemas.openxmlformats.org/officeDocument/2006/relationships/hyperlink" Target="https://l.facebook.com/l.php?u=https://www.rover.com/?fbclid=IwAR2RR0dhz4sJ47-TjN2-Obpytiq1aamHsfHT0UQRbzgtJ1J29aq0eSugM8c&amp;h=AT3E-9Omu7DlmUTSSnM3BObEdM5r5TG5tiGkzI7LD5tG2Cwb7umijpgVnKnoUh_I_q-UAFIyF7oQr0TPFWzkmD8w2gYbz8TdGJMcZrzckimtICmFdPeW7k003L2BVece7YCleu0" TargetMode="External"/><Relationship Id="rId18" Type="http://schemas.openxmlformats.org/officeDocument/2006/relationships/hyperlink" Target="https://www.facebook.com/FindMyTrain/?__tn__=,dK*F-R&amp;eid=ARCSzjC-yaUYUCUa3yF7IhtdpVGwDoLlabS-sif-Q7GMUxqBkneO0RhJwkwYMgn4iKmcdeoiYiOAIv3o" TargetMode="External"/><Relationship Id="rId3" Type="http://schemas.openxmlformats.org/officeDocument/2006/relationships/hyperlink" Target="https://www.facebook.com/agrosmart1/?__tn__=,dK*F-R&amp;eid=ARCvPVWeY1hTvQKZR3gMFffhnF_BRBK17dxaH6hFfCJ3SfeQSRu_T1ulpt2ASIRlSo7RbcuQcTZQAFAJ" TargetMode="External"/><Relationship Id="rId21" Type="http://schemas.openxmlformats.org/officeDocument/2006/relationships/hyperlink" Target="https://l.facebook.com/l.php?u=http://www.planely.com/?fbclid=IwAR1BqQ_4GV0XiK_e-DDay_qhzTUNeNSgrL5PqNkBwU5qXCqQieuwxTqX-xU&amp;h=AT2Tj_ZtLeannKjo1cyhYktnVBPCUxQh8fBA3lJ0_QevOYUYR17Z1nkB3lJdWzCbSBqef5b9qptHV6LsZGH4xYZUvtglQbggTxD4nbtCzHXeA_uheQwBy1IWfVeRY5h03AS_3Yc" TargetMode="External"/><Relationship Id="rId7" Type="http://schemas.openxmlformats.org/officeDocument/2006/relationships/hyperlink" Target="https://www.facebook.com/agendaedu/?__tn__=,dK*F-R&amp;eid=ARAX1tjBhdLzzI8r2X5zE8JIqal_dadO-kBDZbu3eXBoi_rqLrCDjt1XjIS57ddsR4iFazggOZqVr-yz" TargetMode="External"/><Relationship Id="rId12" Type="http://schemas.openxmlformats.org/officeDocument/2006/relationships/hyperlink" Target="https://l.facebook.com/l.php?u=http://www.triplingo.com/?fbclid=IwAR3FEK-upvm9g5UmhwEPlOe8G80oyDZ-zstr6TaxgjBpHonke1mA4lV4agw&amp;h=AT2VZ1ew7f3W-S246Cw8EdQRAuKxRzdKrP7BlUwpWoW5Pgw2VQuDwtJxKUPePymE1fQdlczsT1AoWw4tVLZV3KO5i8deZKsTAkyZfQ1OS6t-xiVXXmrye5O5EDbT_-tYxFUrQjY" TargetMode="External"/><Relationship Id="rId17" Type="http://schemas.openxmlformats.org/officeDocument/2006/relationships/hyperlink" Target="https://l.facebook.com/l.php?u=http://www.truckily.com/?fbclid=IwAR0bn824TRoIyphHQ85y6FqbMFJG1SA70WzM6RF16VkwY2H8G7APNKfg6MQ&amp;h=AT3OuDVhdHmZTSu-H-SGUsFunBRGAA5skCaKMhD50JfUcALyOMN5jya-nX2tQRA1q8Qu9c-rP9dC52sR-BZ9c3ZNzvQJmgx_k9ZrgXwHw0iwqgKl0cnAytFU1w8A8xvV36pVpag" TargetMode="External"/><Relationship Id="rId2" Type="http://schemas.openxmlformats.org/officeDocument/2006/relationships/slide" Target="../slides/slide31.xml"/><Relationship Id="rId16" Type="http://schemas.openxmlformats.org/officeDocument/2006/relationships/hyperlink" Target="https://www.facebook.com/truckily/?__tn__=,dK*F-R&amp;eid=ARBuL6oVyp6972wviyE5u1rMG204N5uRCz3oVD4KMvGfN84qwUq2kR7FzAF9Ffk2aMcLud6XSqOVl39s" TargetMode="External"/><Relationship Id="rId20" Type="http://schemas.openxmlformats.org/officeDocument/2006/relationships/hyperlink" Target="https://www.facebook.com/planely/?__tn__=,dK*F-R&amp;eid=ARBICKRaKd1iJm0dg5c4VZO_rrmRpxVKHvVqMximpckZynG1BDPWujC3BXcYOlVgrbiqznXhWcPIj0uQ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l.facebook.com/l.php?u=https://www.waze.com/?fbclid=IwAR3c47JzzI_NpZ2FG7njwybGbw3NsnwM9-15Nnl-NY3YFbxPkd2MxUETukg&amp;h=AT0z-ao3sYWphsA5FyC5PnbdK3EvRad3E24xNWElIi1wjTHwLVjvWM0PC4mBj6s6kSiHlh5l-uwgrE-OQEDWbOMJqm3MZwAFI7TmHhCqcwW7stsRzUgUJk0TOh1tT5DlzKQ7jUc" TargetMode="External"/><Relationship Id="rId11" Type="http://schemas.openxmlformats.org/officeDocument/2006/relationships/hyperlink" Target="https://www.facebook.com/triplingo/?__tn__=,dK*F-R&amp;eid=ARDJAbN961u2p9xLX0un-Qvc8vw_8IvRBoqXx3ols8vtJ-1nQ4h2LauZUZt9VJPIMPiTKvJdW_A5H7QS" TargetMode="External"/><Relationship Id="rId24" Type="http://schemas.openxmlformats.org/officeDocument/2006/relationships/hyperlink" Target="https://l.facebook.com/l.php?u=https://audionameapp.appspot.com/?fbclid=IwAR2byx5JpZWAu-ngLZpm2VOa_5l02_3cRKs12HnoHvAheP9F-hKP8mzc1Fk&amp;h=AT12KtHREDyTTD8gXNKmMaiGngZmKqf7C2j24fNLS4cRvWWJAo5QYze0PEgn2We_D65KPtInYJ6jDVW7CC4WXrZX_DahBTJprJDFYvdThkuX5-kp-nrxLcGr0ypdCVIW9Z0iUhM" TargetMode="External"/><Relationship Id="rId5" Type="http://schemas.openxmlformats.org/officeDocument/2006/relationships/hyperlink" Target="http://www.easytaxi.com/br/?fbclid=IwAR3iEU-22QkSkEiInG65GtUXz0ZCXWm0jtEug7uE1mhFlviJ1b_VEok2Q-k" TargetMode="External"/><Relationship Id="rId15" Type="http://schemas.openxmlformats.org/officeDocument/2006/relationships/hyperlink" Target="https://l.facebook.com/l.php?u=http://www.foodspotting.com/?fbclid=IwAR3n-lyRbMLr0xDzNwpKZkpyMgabL4xUcFte106hoJDtC_8TcvNuB3LjGCE&amp;h=AT1FHyua9Fl2m7YEKjPpnAFph3dzEaCx6FR3DewRWYo4oXCqPdI4PyZd-v4q-JlvrkrFN4cklddvETk2p7hJGYB_EO_SpkGNrjQXWXeD0OMxMqbjFI4YZrKlA02Ng3EnuFb7_XY" TargetMode="External"/><Relationship Id="rId23" Type="http://schemas.openxmlformats.org/officeDocument/2006/relationships/hyperlink" Target="https://l.facebook.com/l.php?u=https://eventup.com/?fbclid=IwAR2UHzJv-21rq5okvEJEi84GVsL5neN7sXq-OCutoNaRxzVQpC6yW62f1BY&amp;h=AT3YCs4HR9HQjkQf28mC_WjlTMRpt2uS4aA0jTjoN6fuUvUNuL7Q-0x4YpCE9bUR6Ea8_8IodbR5sM9IhfVzsVGeJDyvBfnQwV7ewxMBEl3xAil_W616_d-amS2bn7Lhut6T_kg" TargetMode="External"/><Relationship Id="rId10" Type="http://schemas.openxmlformats.org/officeDocument/2006/relationships/hyperlink" Target="https://l.facebook.com/l.php?u=https://zapier.com/?fbclid=IwAR0j2y4pcT3Fceyl67MwMPFDmj6iKE-FpSejXwbHhmVA5kIMt6RXUPhqyjc&amp;h=AT35YSWpdeOb6VjRYPGcaC-jRJk6brqkJJo6D5y11J2UbJAEzMLSSy8u9Tb6tv_RlNHWcLSMLDcDZFkUUr7nuOMiA87KSJmxcn7PkzUHoEE2NGds8YubbmHfGdSCUTQdkgxauIc" TargetMode="External"/><Relationship Id="rId19" Type="http://schemas.openxmlformats.org/officeDocument/2006/relationships/hyperlink" Target="https://l.facebook.com/l.php?u=http://simplyadammann.com/findmytrain/?fbclid=IwAR36cbvB_sHCDn9q7BXAtUKdz7D1VCeRa_p0ZjM8yOnIC26BDnGrK2sBGOE&amp;h=AT2xIp_vwoOdF7i1Zh16NJC3liXj97fiE27eK1H1KuIkYgWgqlnfVk-x_pi4Pa72eDqCY9c_DKY18vHkIPlkGeVR3d_Q9gMsNErJkf9-8n9Et2KY4siiebXfeSSY17M2yFLvBz8" TargetMode="External"/><Relationship Id="rId4" Type="http://schemas.openxmlformats.org/officeDocument/2006/relationships/hyperlink" Target="https://www.facebook.com/easytaxibr/?__tn__=,dK*F-R&amp;eid=ARC8heLcsJQWiQ_9jVTu6KnfI3kD7JwWjJtdmsqtIN9j2Q8fHHnPLVL6LgDZZxp78DDMHT__lYbIhwe7" TargetMode="External"/><Relationship Id="rId9" Type="http://schemas.openxmlformats.org/officeDocument/2006/relationships/hyperlink" Target="https://www.facebook.com/ZapierApp/?__tn__=,dK*F-R&amp;eid=ARAWKA_9I0a_pCqHyjZ6_0pyb-ecGycIRjFQJYSrSffC7ud5e_cfZGkw4nL8wevFPrcap50ShUZOIBj-" TargetMode="External"/><Relationship Id="rId14" Type="http://schemas.openxmlformats.org/officeDocument/2006/relationships/hyperlink" Target="https://www.facebook.com/foodspottingaroundtheworld/?__tn__=,dK*F-R&amp;eid=ARBLjT_TpbgCIi85DVClzni0tYoi8VcAaynlRB3_xmRbjnpVdgA6hu9GaPgl8SuAgHl7sh2LbMMuKONN" TargetMode="External"/><Relationship Id="rId22" Type="http://schemas.openxmlformats.org/officeDocument/2006/relationships/hyperlink" Target="https://www.facebook.com/eventup/?__tn__=,dK*F-R&amp;eid=ARD0N7lGds9W9-JbMn_WW-KZIn4CvtHlC9Mu240kZ1Vq3mOuwsemBbYPl3hvQ5UZlGHa3mtbsSvQQMDk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Steve Blank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empreendedor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série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Vale do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Silício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acadêmico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empreendedorismo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Pescadero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California. Blank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reconhecido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desenvolvimento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metodologia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Customer Development,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lançou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bases para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movimento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Lean Startup. Blank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também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co-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fundador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E.piphany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89787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34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06838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35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36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37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Investindo o mínimo</a:t>
            </a:r>
            <a:r>
              <a:rPr lang="pt-BR" baseline="0" dirty="0"/>
              <a:t> de esforço para máxima aprendizagem!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38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39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40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8413" y="727075"/>
            <a:ext cx="4778375" cy="3584575"/>
          </a:xfrm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4888" y="4573588"/>
            <a:ext cx="5297487" cy="38004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Criador</a:t>
            </a:r>
            <a:r>
              <a:rPr lang="en-US" dirty="0"/>
              <a:t> Lean Startup.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Eric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empreendedor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Vale do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Silício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reconhecido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ser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criador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movimento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Lean Startup,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nova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estratégia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negócios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direciona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companhias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startups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alocar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eficiente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1766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Bussines</a:t>
            </a:r>
            <a:r>
              <a:rPr lang="pt-BR" dirty="0"/>
              <a:t> 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generation</a:t>
            </a:r>
            <a:r>
              <a:rPr lang="pt-BR" dirty="0"/>
              <a:t>. É o modelo de geração e valor para o negócio, a ferramenta utilizada neste processo é o </a:t>
            </a:r>
            <a:r>
              <a:rPr lang="pt-BR" dirty="0" err="1"/>
              <a:t>canvas</a:t>
            </a:r>
            <a:r>
              <a:rPr lang="pt-BR" dirty="0"/>
              <a:t> de modelo de negócio</a:t>
            </a:r>
          </a:p>
          <a:p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Development</a:t>
            </a:r>
            <a:r>
              <a:rPr lang="pt-BR" dirty="0"/>
              <a:t> – É a metodologia focada em testes e experimentos de mercado, afim de </a:t>
            </a:r>
            <a:r>
              <a:rPr lang="pt-BR" dirty="0" err="1"/>
              <a:t>elimir</a:t>
            </a:r>
            <a:r>
              <a:rPr lang="pt-BR" dirty="0"/>
              <a:t> falhar por “</a:t>
            </a:r>
            <a:r>
              <a:rPr lang="pt-BR" dirty="0" err="1"/>
              <a:t>achismos”ou</a:t>
            </a:r>
            <a:r>
              <a:rPr lang="pt-BR" dirty="0"/>
              <a:t> hipóteses durante o identificação do problema\dor que o produto ou serviço irá solucionar</a:t>
            </a:r>
          </a:p>
          <a:p>
            <a:r>
              <a:rPr lang="pt-BR" dirty="0"/>
              <a:t>Design Sprint – É processo com o intuito de inserir meses de desenvolvimento de um projeto em uma dinâmica de uma semana, de trabalho intenso, onde:</a:t>
            </a:r>
          </a:p>
          <a:p>
            <a:r>
              <a:rPr lang="pt-BR" dirty="0"/>
              <a:t>1 dia = </a:t>
            </a:r>
            <a:r>
              <a:rPr lang="pt-BR" dirty="0" err="1"/>
              <a:t>Unpack</a:t>
            </a:r>
            <a:r>
              <a:rPr lang="pt-BR" dirty="0"/>
              <a:t> – abertura de informações, sobre todas as áreas envolvidas, todos os problemas, dores e situações</a:t>
            </a:r>
          </a:p>
          <a:p>
            <a:r>
              <a:rPr lang="pt-BR" dirty="0"/>
              <a:t>2 dia = Sketch – Cada participante desenha suas </a:t>
            </a:r>
            <a:r>
              <a:rPr lang="pt-BR" dirty="0" err="1"/>
              <a:t>idéias</a:t>
            </a:r>
            <a:r>
              <a:rPr lang="pt-BR" dirty="0"/>
              <a:t>, todos. No fim há uma rodada de opiniões e votações nas </a:t>
            </a:r>
            <a:r>
              <a:rPr lang="pt-BR" dirty="0" err="1"/>
              <a:t>idéias</a:t>
            </a:r>
            <a:endParaRPr lang="pt-BR" dirty="0"/>
          </a:p>
          <a:p>
            <a:r>
              <a:rPr lang="pt-BR" dirty="0"/>
              <a:t>3 dia = decide – Decidir a solução mais votada, e desenhar um </a:t>
            </a:r>
            <a:r>
              <a:rPr lang="pt-BR" dirty="0" err="1"/>
              <a:t>storyboard</a:t>
            </a:r>
            <a:r>
              <a:rPr lang="pt-BR" dirty="0"/>
              <a:t> como mapa para a </a:t>
            </a:r>
            <a:r>
              <a:rPr lang="pt-BR" dirty="0" err="1"/>
              <a:t>protoripaçao</a:t>
            </a:r>
            <a:r>
              <a:rPr lang="pt-BR" dirty="0"/>
              <a:t> da solução</a:t>
            </a:r>
          </a:p>
          <a:p>
            <a:r>
              <a:rPr lang="pt-BR" dirty="0"/>
              <a:t>4 dia = </a:t>
            </a:r>
            <a:r>
              <a:rPr lang="pt-BR" dirty="0" err="1"/>
              <a:t>prototype</a:t>
            </a:r>
            <a:r>
              <a:rPr lang="pt-BR" dirty="0"/>
              <a:t> – Mão na massa e desenvolvimento</a:t>
            </a:r>
          </a:p>
          <a:p>
            <a:r>
              <a:rPr lang="pt-BR" dirty="0"/>
              <a:t>5 dia = </a:t>
            </a:r>
            <a:r>
              <a:rPr lang="pt-BR" dirty="0" err="1"/>
              <a:t>test</a:t>
            </a:r>
            <a:r>
              <a:rPr lang="pt-BR" dirty="0"/>
              <a:t> – o protótipo será testado pelas pessoas que não deram a ideia escolhida, no final há uma avaliação. O </a:t>
            </a:r>
            <a:r>
              <a:rPr lang="pt-BR" dirty="0" err="1"/>
              <a:t>prototipo</a:t>
            </a:r>
            <a:r>
              <a:rPr lang="pt-BR" dirty="0"/>
              <a:t> será descartado ou será input para um desenvolvimento mais assertivo</a:t>
            </a:r>
          </a:p>
          <a:p>
            <a:endParaRPr lang="pt-BR" dirty="0"/>
          </a:p>
          <a:p>
            <a:r>
              <a:rPr lang="pt-BR" dirty="0" err="1"/>
              <a:t>Lean</a:t>
            </a:r>
            <a:r>
              <a:rPr lang="pt-BR" dirty="0"/>
              <a:t> Startup – startup enxuta – otimizada, sem desperdícios de recursos e trabalhos.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33081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conceito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pivot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startup: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girar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outra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direção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testar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novas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hipóteses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mas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mantendo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sua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 para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não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perder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já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conquistada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decidir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pivotar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perseverar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empreendedor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entende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aceita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hora de mudar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direção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avaliar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caminho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Conheça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pivots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apresentado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Startup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Enxuta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rtl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Pivot zoom-in: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funcionalidade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MVP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novo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produto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Pivot zoom-out: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isolado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novo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produto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15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21959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Pivotar</a:t>
            </a:r>
            <a:r>
              <a:rPr lang="pt-BR" dirty="0"/>
              <a:t> – Mudar o seu plano de maneira a encontrar uma que de fato funcione.</a:t>
            </a:r>
          </a:p>
          <a:p>
            <a:endParaRPr lang="pt-BR" dirty="0"/>
          </a:p>
          <a:p>
            <a:r>
              <a:rPr lang="pt-BR" dirty="0"/>
              <a:t>Otimização – Acelerar um plano que, comprovadamente, funciona.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16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30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7251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pt-BR" sz="1200" b="0" i="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Agrosmart</a:t>
            </a:r>
            <a:br>
              <a:rPr lang="pt-BR" dirty="0"/>
            </a:b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Considerada pelo Fórum Econômico Mundial como uma das empresas mais inovadoras na Indústria 4.0, Mariana Vasconcelos fundou a </a:t>
            </a: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Agrosmart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Startup Weekend Itajubá em 2013. </a:t>
            </a:r>
            <a:br>
              <a:rPr lang="pt-BR" dirty="0"/>
            </a:b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Easy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 Taxi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 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http://www.easytaxi.com/br/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aplicativo permite que você solicite e reserve um táxi. A </a:t>
            </a: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ideia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surgiu quando </a:t>
            </a: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Tallis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Gomes, fundador da empresa, participava do Startup Weekend Rio 2011. Hoje o aplicativo já está presente em mais de 30 países e 430 cidades, e conta com mais de 20 milhões de usuários.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Waze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/>
              </a:rPr>
              <a:t>https://www.waze.com/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Waze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é um aplicativo para dispositivos móveis que fornece informações detalhadas em tempo sobre rotas e trajetos, dependendo da localização do dispositivo portátil na rede.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7"/>
              </a:rPr>
              <a:t>Agenda Edu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Empresa de educação com foco em tecnologia que, desde 2014 quando nasceu no Startup Weekend Fortaleza tem como missão engajar e tornar alunos e responsáveis participantes ativos da rotina escolar.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Zaarly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 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8"/>
              </a:rPr>
              <a:t>https://www.zaarly.com/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Serviços que variam de limpeza de casa, trabalhos manuais, jardinagem, etc. Disponível atualmente em Austin, </a:t>
            </a: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Denver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Kansas City, Minneapolis, </a:t>
            </a: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Nashville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Santo Antônio e São </a:t>
            </a: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Franscisco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9"/>
              </a:rPr>
              <a:t>Zapier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 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10"/>
              </a:rPr>
              <a:t>https://zapier.com/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Zapier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conecta as aplicações web que você usa para mover facilmente seus dados e automatizar tarefas tediosas. Muito útil e funcional para quem utiliza vários serviços web como e-mails, redes sociais, dados na nuvem, etc.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11"/>
              </a:rPr>
              <a:t>TripLingo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 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12"/>
              </a:rPr>
              <a:t>http://www.triplingo.com/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Esse é um </a:t>
            </a: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aprender a se comunicar em países estrangeiros, que mostra elementos da cultura local, expressões comuns usadas em viagens (escritas e faladas) e até um tradutor que pode ser usado inclusive falando a expressão. Bem legal e útil!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Rover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 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13"/>
              </a:rPr>
              <a:t>https://www.rover.com/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Encontre um passeador de cachorros bacana! Presente em mais de 10 mil cidades, a plataforma une passeadores de cães aos donos dos animais.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14"/>
              </a:rPr>
              <a:t>Foodspotting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14"/>
              </a:rPr>
              <a:t> 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14"/>
              </a:rPr>
              <a:t>Around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14"/>
              </a:rPr>
              <a:t> 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14"/>
              </a:rPr>
              <a:t>The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14"/>
              </a:rPr>
              <a:t> World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 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15"/>
              </a:rPr>
              <a:t>http://www.foodspotting.com/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Um guia visual para comida boa que indica o melhores locais para encontrá-la.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16"/>
              </a:rPr>
              <a:t>Truckily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 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17"/>
              </a:rPr>
              <a:t>http://www.truckily.com/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de marketing para </a:t>
            </a: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food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trucks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18"/>
              </a:rPr>
              <a:t>Find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18"/>
              </a:rPr>
              <a:t> 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18"/>
              </a:rPr>
              <a:t>My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18"/>
              </a:rPr>
              <a:t> 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18"/>
              </a:rPr>
              <a:t>Train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 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19"/>
              </a:rPr>
              <a:t>http://simplyadammann.com/findmytrain/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 apenas um toque, </a:t>
            </a: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Find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informa quando o próximo trem da </a:t>
            </a: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Valley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Metro Light </a:t>
            </a: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Rail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em Phoenix, está programado para chegar. Só funciona lá.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20"/>
              </a:rPr>
              <a:t>Planely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 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1"/>
              </a:rPr>
              <a:t>http://www.planely.com/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Planely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encontra pessoas para viajar de avião com você. Pessoas que tenham interesses parecidos com o seu. Ideal para conhecer novas pessoas, expandir as relações de trabalho e tornar as viagens mais agradáveis.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22"/>
              </a:rPr>
              <a:t>EVENTup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 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3"/>
              </a:rPr>
              <a:t>https://eventup.com/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Encontre locais perfeitos para </a:t>
            </a: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realizer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seu evento no </a:t>
            </a: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Eventup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 Presente em mais de 300 cidades.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Audioname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 </a:t>
            </a:r>
            <a:r>
              <a:rPr lang="pt-BR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4"/>
              </a:rPr>
              <a:t>https://audionameapp.appspot.com/</a:t>
            </a:r>
            <a:b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BR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</a:t>
            </a:r>
            <a:r>
              <a:rPr lang="pt-B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permite você gravar o seu nome (em áudio) e reproduzi-lo em qualquer lugar. Facilita para pessoas de outros idiomas pronunciarem seu nome corretamente.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31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pt-BR" sz="1200" dirty="0" err="1">
                <a:latin typeface="Calibri" pitchFamily="34" charset="0"/>
                <a:cs typeface="Calibri" pitchFamily="34" charset="0"/>
              </a:rPr>
              <a:t>Podes</a:t>
            </a:r>
            <a:r>
              <a:rPr lang="en-US" altLang="pt-BR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1200" dirty="0" err="1">
                <a:latin typeface="Calibri" pitchFamily="34" charset="0"/>
                <a:cs typeface="Calibri" pitchFamily="34" charset="0"/>
              </a:rPr>
              <a:t>até</a:t>
            </a:r>
            <a:r>
              <a:rPr lang="en-US" altLang="pt-BR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1200" dirty="0" err="1">
                <a:latin typeface="Calibri" pitchFamily="34" charset="0"/>
                <a:cs typeface="Calibri" pitchFamily="34" charset="0"/>
              </a:rPr>
              <a:t>fazer</a:t>
            </a:r>
            <a:r>
              <a:rPr lang="en-US" altLang="pt-BR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1200" dirty="0" err="1">
                <a:latin typeface="Calibri" pitchFamily="34" charset="0"/>
                <a:cs typeface="Calibri" pitchFamily="34" charset="0"/>
              </a:rPr>
              <a:t>tudo</a:t>
            </a:r>
            <a:r>
              <a:rPr lang="en-US" altLang="pt-BR" sz="1200" dirty="0">
                <a:latin typeface="Calibri" pitchFamily="34" charset="0"/>
                <a:cs typeface="Calibri" pitchFamily="34" charset="0"/>
              </a:rPr>
              <a:t> …</a:t>
            </a:r>
          </a:p>
          <a:p>
            <a:endParaRPr lang="en-US" altLang="pt-BR" sz="1200" dirty="0">
              <a:latin typeface="Calibri" pitchFamily="34" charset="0"/>
              <a:cs typeface="Calibri" pitchFamily="34" charset="0"/>
            </a:endParaRPr>
          </a:p>
          <a:p>
            <a:r>
              <a:rPr lang="en-US" altLang="pt-BR" sz="1200" dirty="0">
                <a:latin typeface="Calibri" pitchFamily="34" charset="0"/>
                <a:cs typeface="Calibri" pitchFamily="34" charset="0"/>
              </a:rPr>
              <a:t>… </a:t>
            </a:r>
            <a:r>
              <a:rPr lang="en-US" altLang="pt-BR" sz="1200" dirty="0" err="1">
                <a:latin typeface="Calibri" pitchFamily="34" charset="0"/>
                <a:cs typeface="Calibri" pitchFamily="34" charset="0"/>
              </a:rPr>
              <a:t>Mas</a:t>
            </a:r>
            <a:r>
              <a:rPr lang="en-US" altLang="pt-BR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1200" dirty="0" err="1">
                <a:latin typeface="Calibri" pitchFamily="34" charset="0"/>
                <a:cs typeface="Calibri" pitchFamily="34" charset="0"/>
              </a:rPr>
              <a:t>libere</a:t>
            </a:r>
            <a:r>
              <a:rPr lang="en-US" altLang="pt-BR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1200" dirty="0" err="1">
                <a:latin typeface="Calibri" pitchFamily="34" charset="0"/>
                <a:cs typeface="Calibri" pitchFamily="34" charset="0"/>
              </a:rPr>
              <a:t>aos</a:t>
            </a:r>
            <a:r>
              <a:rPr lang="en-US" altLang="pt-BR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1200" dirty="0" err="1">
                <a:latin typeface="Calibri" pitchFamily="34" charset="0"/>
                <a:cs typeface="Calibri" pitchFamily="34" charset="0"/>
              </a:rPr>
              <a:t>poucos</a:t>
            </a:r>
            <a:r>
              <a:rPr lang="en-US" altLang="pt-BR" sz="12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altLang="pt-BR" sz="1200" dirty="0" err="1">
                <a:latin typeface="Calibri" pitchFamily="34" charset="0"/>
                <a:cs typeface="Calibri" pitchFamily="34" charset="0"/>
              </a:rPr>
              <a:t>passo</a:t>
            </a:r>
            <a:r>
              <a:rPr lang="en-US" altLang="pt-BR" sz="1200" dirty="0">
                <a:latin typeface="Calibri" pitchFamily="34" charset="0"/>
                <a:cs typeface="Calibri" pitchFamily="34" charset="0"/>
              </a:rPr>
              <a:t> a </a:t>
            </a:r>
            <a:r>
              <a:rPr lang="en-US" altLang="pt-BR" sz="1200" dirty="0" err="1">
                <a:latin typeface="Calibri" pitchFamily="34" charset="0"/>
                <a:cs typeface="Calibri" pitchFamily="34" charset="0"/>
              </a:rPr>
              <a:t>passo</a:t>
            </a:r>
            <a:r>
              <a:rPr lang="en-US" altLang="pt-BR" sz="1200" dirty="0">
                <a:latin typeface="Calibri" pitchFamily="34" charset="0"/>
                <a:cs typeface="Calibri" pitchFamily="34" charset="0"/>
              </a:rPr>
              <a:t> e </a:t>
            </a:r>
            <a:r>
              <a:rPr lang="en-US" altLang="pt-BR" sz="1200" dirty="0" err="1">
                <a:latin typeface="Calibri" pitchFamily="34" charset="0"/>
                <a:cs typeface="Calibri" pitchFamily="34" charset="0"/>
              </a:rPr>
              <a:t>aprenda</a:t>
            </a:r>
            <a:r>
              <a:rPr lang="en-US" altLang="pt-BR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1200" dirty="0" err="1">
                <a:latin typeface="Calibri" pitchFamily="34" charset="0"/>
                <a:cs typeface="Calibri" pitchFamily="34" charset="0"/>
              </a:rPr>
              <a:t>acada</a:t>
            </a:r>
            <a:r>
              <a:rPr lang="en-US" altLang="pt-BR" sz="12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1200" dirty="0" err="1">
                <a:latin typeface="Calibri" pitchFamily="34" charset="0"/>
                <a:cs typeface="Calibri" pitchFamily="34" charset="0"/>
              </a:rPr>
              <a:t>passo</a:t>
            </a:r>
            <a:r>
              <a:rPr lang="en-US" altLang="pt-BR" sz="1200" dirty="0">
                <a:latin typeface="Calibri" pitchFamily="34" charset="0"/>
                <a:cs typeface="Calibri" pitchFamily="34" charset="0"/>
              </a:rPr>
              <a:t> dado!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32</a:t>
            </a:fld>
            <a:endParaRPr lang="pt-BR" alt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0C4E9-FA00-433F-8602-D468137C44FA}" type="slidenum">
              <a:rPr lang="pt-BR" altLang="pt-BR" smtClean="0"/>
              <a:pPr/>
              <a:t>33</a:t>
            </a:fld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056784" cy="504056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7916416" cy="518457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4" y="6172202"/>
            <a:ext cx="733425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6267434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116632"/>
            <a:ext cx="7128792" cy="7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5054" y="1340768"/>
            <a:ext cx="8283409" cy="525658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808" cy="5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015" y="26035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72337" cy="504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35896" y="764704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199" y="1926754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808" cy="50480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67544" y="836712"/>
            <a:ext cx="8229600" cy="5635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23928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95936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272337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7056784" cy="504825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3" y="260648"/>
            <a:ext cx="6912768" cy="5048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1624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81624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97829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.jpe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pic>
        <p:nvPicPr>
          <p:cNvPr id="1028" name="Picture 2" descr="C:\Users\cl0817\Desktop\MioloBranco.jpg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Imagem 1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87" r:id="rId1"/>
    <p:sldLayoutId id="2147485188" r:id="rId2"/>
    <p:sldLayoutId id="2147485189" r:id="rId3"/>
    <p:sldLayoutId id="2147485190" r:id="rId4"/>
    <p:sldLayoutId id="2147485191" r:id="rId5"/>
    <p:sldLayoutId id="2147485192" r:id="rId6"/>
    <p:sldLayoutId id="2147485193" r:id="rId7"/>
    <p:sldLayoutId id="2147485194" r:id="rId8"/>
    <p:sldLayoutId id="2147485195" r:id="rId9"/>
    <p:sldLayoutId id="2147485196" r:id="rId10"/>
    <p:sldLayoutId id="214748521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395288" y="260350"/>
            <a:ext cx="727233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2051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395288" y="1165225"/>
            <a:ext cx="8497887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2052" name="CaixaDeTexto 5"/>
          <p:cNvSpPr txBox="1">
            <a:spLocks noChangeArrowheads="1"/>
          </p:cNvSpPr>
          <p:nvPr userDrawn="1"/>
        </p:nvSpPr>
        <p:spPr bwMode="auto">
          <a:xfrm>
            <a:off x="3779838" y="3252788"/>
            <a:ext cx="1763712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en-US" sz="2000" b="1"/>
              <a:t>TEMPLATE 2</a:t>
            </a:r>
          </a:p>
        </p:txBody>
      </p:sp>
      <p:pic>
        <p:nvPicPr>
          <p:cNvPr id="2053" name="Imagem 2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97" r:id="rId1"/>
    <p:sldLayoutId id="2147485198" r:id="rId2"/>
    <p:sldLayoutId id="2147485199" r:id="rId3"/>
    <p:sldLayoutId id="2147485200" r:id="rId4"/>
    <p:sldLayoutId id="2147485201" r:id="rId5"/>
    <p:sldLayoutId id="2147485202" r:id="rId6"/>
    <p:sldLayoutId id="2147485203" r:id="rId7"/>
    <p:sldLayoutId id="2147485204" r:id="rId8"/>
    <p:sldLayoutId id="2147485205" r:id="rId9"/>
    <p:sldLayoutId id="2147485210" r:id="rId10"/>
    <p:sldLayoutId id="214748520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 estilo do título mestre</a:t>
            </a:r>
          </a:p>
        </p:txBody>
      </p:sp>
      <p:sp>
        <p:nvSpPr>
          <p:cNvPr id="3075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CDD15B8-6C2D-4C7F-BC25-D701F6CF6CEE}" type="datetimeFigureOut">
              <a:rPr lang="pt-BR"/>
              <a:pPr>
                <a:defRPr/>
              </a:pPr>
              <a:t>07/03/2020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075F151-3A2E-4711-9911-83297239062D}" type="slidenum">
              <a:rPr lang="pt-BR" altLang="pt-BR"/>
              <a:pPr/>
              <a:t>‹#›</a:t>
            </a:fld>
            <a:endParaRPr lang="pt-BR" altLang="pt-BR"/>
          </a:p>
        </p:txBody>
      </p:sp>
      <p:pic>
        <p:nvPicPr>
          <p:cNvPr id="3079" name="Picture 2" descr="C:\Users\cl0817\Desktop\CoringasLogos.jpg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Imagem 7"/>
          <p:cNvPicPr>
            <a:picLocks noChangeAspect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Imagem 8"/>
          <p:cNvPicPr>
            <a:picLocks noChangeAspect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0" y="1692275"/>
            <a:ext cx="9161463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11" r:id="rId1"/>
    <p:sldLayoutId id="2147485212" r:id="rId2"/>
    <p:sldLayoutId id="2147485213" r:id="rId3"/>
    <p:sldLayoutId id="2147485214" r:id="rId4"/>
    <p:sldLayoutId id="2147485215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m 1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588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07" r:id="rId1"/>
    <p:sldLayoutId id="2147485208" r:id="rId2"/>
    <p:sldLayoutId id="2147485209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hyperlink" Target="https://wireframe.cc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rvelapp.com/sketch/" TargetMode="External"/><Relationship Id="rId5" Type="http://schemas.openxmlformats.org/officeDocument/2006/relationships/hyperlink" Target="https://moqups.com/" TargetMode="Externa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Imagem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3" y="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Espaço Reservado para Texto 1"/>
          <p:cNvSpPr>
            <a:spLocks noGrp="1"/>
          </p:cNvSpPr>
          <p:nvPr>
            <p:ph type="body" sz="quarter" idx="10"/>
          </p:nvPr>
        </p:nvSpPr>
        <p:spPr bwMode="auto">
          <a:xfrm>
            <a:off x="3851275" y="2708275"/>
            <a:ext cx="3529013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pt-BR"/>
              <a:t>MBA em Artificial Intelligence &amp; Machine Learning</a:t>
            </a:r>
          </a:p>
          <a:p>
            <a:endParaRPr lang="pt-B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en-US" altLang="pt-BR" sz="2000" dirty="0"/>
              <a:t>Lean startup</a:t>
            </a:r>
            <a:endParaRPr lang="pt-BR" altLang="pt-BR" sz="2000" dirty="0"/>
          </a:p>
        </p:txBody>
      </p:sp>
      <p:sp>
        <p:nvSpPr>
          <p:cNvPr id="2969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556792"/>
            <a:ext cx="8497887" cy="3199879"/>
          </a:xfrm>
        </p:spPr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Abordagem para idealiza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ção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de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produtos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baseado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em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aprendizado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na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validação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de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hipóteses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.</a:t>
            </a:r>
          </a:p>
          <a:p>
            <a:endParaRPr lang="en-US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Termo criado por Eric Ries em 2008 a partir de </a:t>
            </a:r>
            <a:r>
              <a:rPr lang="pt-BR" altLang="pt-BR" sz="2400" dirty="0" err="1">
                <a:latin typeface="Calibri" pitchFamily="34" charset="0"/>
                <a:cs typeface="Calibri" pitchFamily="34" charset="0"/>
              </a:rPr>
              <a:t>v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árias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experiências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(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incluindo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fracassos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),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descritos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em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seu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blog.</a:t>
            </a:r>
            <a:endParaRPr lang="pt-BR" altLang="pt-BR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752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2000" b="1" dirty="0"/>
              <a:t>Lean startup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41313-3DFE-6243-8A26-F0E5BB0E7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836712"/>
            <a:ext cx="5609803" cy="589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0619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2000" b="1" dirty="0"/>
              <a:t>Lean startup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4A9BD-6A18-2048-8DF1-379E110EC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96" y="2420888"/>
            <a:ext cx="7821558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809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Abordagens em </a:t>
            </a:r>
            <a:r>
              <a:rPr lang="pt-BR" altLang="en-US" sz="2000" b="1" dirty="0" err="1"/>
              <a:t>Lean</a:t>
            </a:r>
            <a:r>
              <a:rPr lang="pt-BR" altLang="en-US" sz="2000" b="1" dirty="0"/>
              <a:t> Startup – </a:t>
            </a:r>
            <a:r>
              <a:rPr lang="pt-BR" altLang="en-US" sz="2000" b="1" dirty="0" err="1"/>
              <a:t>Lean</a:t>
            </a:r>
            <a:r>
              <a:rPr lang="pt-BR" altLang="en-US" sz="2000" b="1" dirty="0"/>
              <a:t> Loop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" name="Imagem 2" descr="Screen Shot 2019-02-12 at 02.05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76" y="1142984"/>
            <a:ext cx="6929454" cy="518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3635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Abordagens em </a:t>
            </a:r>
            <a:r>
              <a:rPr lang="pt-BR" altLang="en-US" sz="2000" b="1" dirty="0" err="1"/>
              <a:t>Lean</a:t>
            </a:r>
            <a:r>
              <a:rPr lang="pt-BR" altLang="en-US" sz="2000" b="1" dirty="0"/>
              <a:t> Startup – </a:t>
            </a:r>
            <a:r>
              <a:rPr lang="pt-BR" altLang="en-US" sz="2000" b="1" dirty="0" err="1"/>
              <a:t>Lean</a:t>
            </a:r>
            <a:r>
              <a:rPr lang="pt-BR" altLang="en-US" sz="2000" b="1" dirty="0"/>
              <a:t> Loop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" name="Imagem 2" descr="eric-ries-lean-startup-fundamental-feedback-loop-and-workshop-info-from-web-20-expo-leanstartup-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52" y="1142984"/>
            <a:ext cx="6753251" cy="507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9503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Abordagens em </a:t>
            </a:r>
            <a:r>
              <a:rPr lang="pt-BR" altLang="en-US" sz="2000" b="1" dirty="0" err="1"/>
              <a:t>Lean</a:t>
            </a:r>
            <a:r>
              <a:rPr lang="pt-BR" altLang="en-US" sz="2000" b="1" dirty="0"/>
              <a:t> Startup – </a:t>
            </a:r>
            <a:r>
              <a:rPr lang="pt-BR" altLang="en-US" sz="2000" b="1" dirty="0" err="1"/>
              <a:t>Pivot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" name="Imagem 2" descr="0_jx7bETqS0nDfHi9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70" y="1285860"/>
            <a:ext cx="4910766" cy="50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3073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Abordagens em </a:t>
            </a:r>
            <a:r>
              <a:rPr lang="pt-BR" altLang="en-US" sz="2000" b="1" dirty="0" err="1"/>
              <a:t>Lean</a:t>
            </a:r>
            <a:r>
              <a:rPr lang="pt-BR" altLang="en-US" sz="2000" b="1" dirty="0"/>
              <a:t> Startup – </a:t>
            </a:r>
            <a:r>
              <a:rPr lang="pt-BR" altLang="en-US" sz="2000" b="1" dirty="0" err="1"/>
              <a:t>Pivot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" name="Imagem 2" descr="1_ADTTE1YP2xyLavR614xlY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62" y="1571612"/>
            <a:ext cx="7429520" cy="387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102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Abordagens em </a:t>
            </a:r>
            <a:r>
              <a:rPr lang="pt-BR" altLang="en-US" sz="2000" b="1" dirty="0" err="1"/>
              <a:t>Lean</a:t>
            </a:r>
            <a:r>
              <a:rPr lang="pt-BR" altLang="en-US" sz="2000" b="1" dirty="0"/>
              <a:t> Startup – MVP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357298"/>
            <a:ext cx="6814406" cy="4686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4930437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Abordagens em </a:t>
            </a:r>
            <a:r>
              <a:rPr lang="pt-BR" altLang="en-US" sz="2000" b="1" dirty="0" err="1"/>
              <a:t>Lean</a:t>
            </a:r>
            <a:r>
              <a:rPr lang="pt-BR" altLang="en-US" sz="2000" b="1" dirty="0"/>
              <a:t> Startup – MVP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285991"/>
            <a:ext cx="2428892" cy="311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0503281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Abordagens em </a:t>
            </a:r>
            <a:r>
              <a:rPr lang="pt-BR" altLang="en-US" sz="2000" b="1" dirty="0" err="1"/>
              <a:t>Lean</a:t>
            </a:r>
            <a:r>
              <a:rPr lang="pt-BR" altLang="en-US" sz="2000" b="1" dirty="0"/>
              <a:t> Startup – MVP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714488"/>
            <a:ext cx="7294551" cy="4342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338257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agem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5400"/>
            <a:ext cx="914400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Espaço Reservado para Texto 1"/>
          <p:cNvSpPr>
            <a:spLocks noGrp="1"/>
          </p:cNvSpPr>
          <p:nvPr>
            <p:ph type="body" sz="quarter" idx="10"/>
          </p:nvPr>
        </p:nvSpPr>
        <p:spPr bwMode="auto">
          <a:xfrm>
            <a:off x="3707904" y="2932770"/>
            <a:ext cx="3529013" cy="50405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pt-BR" i="1" dirty="0"/>
              <a:t>Bootcamp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B807A-7B82-E74C-8B48-042D8E31E091}"/>
              </a:ext>
            </a:extLst>
          </p:cNvPr>
          <p:cNvSpPr txBox="1">
            <a:spLocks/>
          </p:cNvSpPr>
          <p:nvPr/>
        </p:nvSpPr>
        <p:spPr bwMode="auto">
          <a:xfrm>
            <a:off x="1619250" y="5805488"/>
            <a:ext cx="4573588" cy="115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4" algn="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nb-NO" altLang="en-US" sz="1200" b="1" dirty="0" err="1">
                <a:solidFill>
                  <a:srgbClr val="D9D9D9"/>
                </a:solidFill>
              </a:rPr>
              <a:t>Prof</a:t>
            </a:r>
            <a:r>
              <a:rPr lang="nb-NO" altLang="en-US" sz="1200" b="1" dirty="0">
                <a:solidFill>
                  <a:srgbClr val="D9D9D9"/>
                </a:solidFill>
              </a:rPr>
              <a:t> . </a:t>
            </a:r>
            <a:r>
              <a:rPr lang="nb-NO" altLang="en-US" sz="1200" b="1" dirty="0" err="1">
                <a:solidFill>
                  <a:srgbClr val="D9D9D9"/>
                </a:solidFill>
              </a:rPr>
              <a:t>MSc</a:t>
            </a:r>
            <a:r>
              <a:rPr lang="nb-NO" altLang="en-US" sz="1200" b="1" dirty="0">
                <a:solidFill>
                  <a:srgbClr val="D9D9D9"/>
                </a:solidFill>
              </a:rPr>
              <a:t>. Jos</a:t>
            </a:r>
            <a:r>
              <a:rPr lang="en-US" altLang="en-US" sz="1200" b="1" dirty="0" err="1">
                <a:solidFill>
                  <a:srgbClr val="D9D9D9"/>
                </a:solidFill>
              </a:rPr>
              <a:t>é</a:t>
            </a:r>
            <a:r>
              <a:rPr lang="en-US" altLang="en-US" sz="1200" b="1" dirty="0">
                <a:solidFill>
                  <a:srgbClr val="D9D9D9"/>
                </a:solidFill>
              </a:rPr>
              <a:t> Ahirton Lopes</a:t>
            </a:r>
            <a:r>
              <a:rPr lang="nb-NO" altLang="en-US" sz="1200" b="1" dirty="0">
                <a:solidFill>
                  <a:srgbClr val="D9D9D9"/>
                </a:solidFill>
              </a:rPr>
              <a:t> </a:t>
            </a:r>
          </a:p>
          <a:p>
            <a:pPr lvl="4" algn="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nb-NO" altLang="en-US" sz="1200" dirty="0" err="1">
                <a:solidFill>
                  <a:srgbClr val="D9D9D9"/>
                </a:solidFill>
              </a:rPr>
              <a:t>ahirtonlopes@gmail.com</a:t>
            </a:r>
            <a:endParaRPr lang="nb-NO" altLang="en-US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itchFamily="34" charset="0"/>
              <a:buNone/>
            </a:pPr>
            <a:endParaRPr lang="nb-NO" altLang="en-US" sz="1200" dirty="0">
              <a:solidFill>
                <a:srgbClr val="D9D9D9"/>
              </a:solidFill>
            </a:endParaRPr>
          </a:p>
          <a:p>
            <a:pPr lvl="4" algn="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nb-NO" altLang="en-US" sz="1200" dirty="0">
                <a:solidFill>
                  <a:srgbClr val="D9D9D9"/>
                </a:solidFill>
              </a:rPr>
              <a:t>2020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Abordagens em </a:t>
            </a:r>
            <a:r>
              <a:rPr lang="pt-BR" altLang="en-US" sz="2000" b="1" dirty="0" err="1"/>
              <a:t>Lean</a:t>
            </a:r>
            <a:r>
              <a:rPr lang="pt-BR" altLang="en-US" sz="2000" b="1" dirty="0"/>
              <a:t> Startup – Aumentando o Ciclo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4" name="Imagem 3" descr="construir-medir-aprend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00" y="1357298"/>
            <a:ext cx="6929454" cy="462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3681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Abordagens em </a:t>
            </a:r>
            <a:r>
              <a:rPr lang="pt-BR" altLang="en-US" sz="2000" b="1" dirty="0" err="1"/>
              <a:t>Lean</a:t>
            </a:r>
            <a:r>
              <a:rPr lang="pt-BR" altLang="en-US" sz="2000" b="1" dirty="0"/>
              <a:t> Startup – Aumentando o Ciclo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000240"/>
            <a:ext cx="6681341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751206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Abordagens em </a:t>
            </a:r>
            <a:r>
              <a:rPr lang="pt-BR" altLang="en-US" sz="2000" b="1" dirty="0" err="1"/>
              <a:t>Lean</a:t>
            </a:r>
            <a:r>
              <a:rPr lang="pt-BR" altLang="en-US" sz="2000" b="1" dirty="0"/>
              <a:t> Startup – Iterações em MVP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500174"/>
            <a:ext cx="7643865" cy="438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6181228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Abordagens em </a:t>
            </a:r>
            <a:r>
              <a:rPr lang="pt-BR" altLang="en-US" sz="2000" b="1" dirty="0" err="1"/>
              <a:t>Lean</a:t>
            </a:r>
            <a:r>
              <a:rPr lang="pt-BR" altLang="en-US" sz="2000" b="1" dirty="0"/>
              <a:t> Startup – Iterações em MVP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92162" name="Picture 2" descr="Related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857232"/>
            <a:ext cx="8143932" cy="57837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181228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dirty="0"/>
              <a:t>Abordagens em </a:t>
            </a:r>
            <a:r>
              <a:rPr lang="pt-BR" altLang="en-US" sz="2000" dirty="0" err="1"/>
              <a:t>Lean</a:t>
            </a:r>
            <a:r>
              <a:rPr lang="pt-BR" altLang="en-US" sz="2000" dirty="0"/>
              <a:t> Startup – MVP</a:t>
            </a:r>
            <a:endParaRPr lang="pt-BR" altLang="pt-BR" sz="2000" dirty="0">
              <a:ea typeface="宋体" pitchFamily="2" charset="-122"/>
            </a:endParaRPr>
          </a:p>
        </p:txBody>
      </p:sp>
      <p:sp>
        <p:nvSpPr>
          <p:cNvPr id="2969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556792"/>
            <a:ext cx="8497887" cy="3199879"/>
          </a:xfrm>
        </p:spPr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A coisa mais rápida e mais barata que você pode construir ...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... E entregar para o consumidor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... Para observar e mensurar resultados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...tendo em vista um produto que os consumidores precisem, desejem e amem (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minimum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lovable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pt-BR" altLang="pt-BR" sz="2400" i="1" dirty="0" err="1">
                <a:latin typeface="Calibri" pitchFamily="34" charset="0"/>
                <a:cs typeface="Calibri" pitchFamily="34" charset="0"/>
              </a:rPr>
              <a:t>product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).</a:t>
            </a:r>
            <a:endParaRPr lang="en-US" altLang="pt-BR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752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dirty="0"/>
              <a:t>Abordagens em </a:t>
            </a:r>
            <a:r>
              <a:rPr lang="pt-BR" altLang="en-US" sz="2000" dirty="0" err="1"/>
              <a:t>Lean</a:t>
            </a:r>
            <a:r>
              <a:rPr lang="pt-BR" altLang="en-US" sz="2000" dirty="0"/>
              <a:t> Startup – MVP</a:t>
            </a:r>
            <a:endParaRPr lang="pt-BR" altLang="pt-BR" sz="2000" dirty="0">
              <a:ea typeface="宋体" pitchFamily="2" charset="-122"/>
            </a:endParaRPr>
          </a:p>
        </p:txBody>
      </p:sp>
      <p:sp>
        <p:nvSpPr>
          <p:cNvPr id="2969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556792"/>
            <a:ext cx="8497887" cy="3199879"/>
          </a:xfrm>
        </p:spPr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A coisa mais rápida e mais barata que você pode construir ... (Ciclos rápidos).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... E entregar para o consumidor (Foco no cliente).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... Para observar e mensurar resultados (Métricas).</a:t>
            </a:r>
          </a:p>
          <a:p>
            <a:endParaRPr lang="pt-BR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...tendo em vista um produto que os consumidores precisem, desejem e amem (Aprendizagem validada).</a:t>
            </a:r>
            <a:endParaRPr lang="en-US" altLang="pt-BR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752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Abordagens em </a:t>
            </a:r>
            <a:r>
              <a:rPr lang="pt-BR" altLang="en-US" sz="2000" b="1" dirty="0" err="1"/>
              <a:t>Lean</a:t>
            </a:r>
            <a:r>
              <a:rPr lang="pt-BR" altLang="en-US" sz="2000" b="1" dirty="0"/>
              <a:t> Startup – MVP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" name="Imagem 2" descr="Screen Shot 2019-02-12 at 02.07.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14" y="1000108"/>
            <a:ext cx="6966168" cy="55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5566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Abordagens em </a:t>
            </a:r>
            <a:r>
              <a:rPr lang="pt-BR" altLang="en-US" sz="2000" b="1" dirty="0" err="1"/>
              <a:t>Lean</a:t>
            </a:r>
            <a:r>
              <a:rPr lang="pt-BR" altLang="en-US" sz="2000" b="1" dirty="0"/>
              <a:t> Startup – MVP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" name="Imagem 2" descr="Screen Shot 2019-02-12 at 02.07.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290" y="1142984"/>
            <a:ext cx="6689453" cy="52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5566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Abordagens em </a:t>
            </a:r>
            <a:r>
              <a:rPr lang="pt-BR" altLang="en-US" sz="2000" b="1" dirty="0" err="1"/>
              <a:t>Lean</a:t>
            </a:r>
            <a:r>
              <a:rPr lang="pt-BR" altLang="en-US" sz="2000" b="1" dirty="0"/>
              <a:t> Startup – MVP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3" name="Imagem 2" descr="Screen Shot 2019-02-12 at 02.07.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00" y="1142984"/>
            <a:ext cx="7072330" cy="525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5566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Abordagens em </a:t>
            </a:r>
            <a:r>
              <a:rPr lang="pt-BR" altLang="en-US" sz="2000" b="1" dirty="0" err="1"/>
              <a:t>Lean</a:t>
            </a:r>
            <a:r>
              <a:rPr lang="pt-BR" altLang="en-US" sz="2000" b="1" dirty="0"/>
              <a:t> Startup – MVP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4" name="Imagem 3" descr="Screen Shot 2019-02-12 at 02.08.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00" y="1000108"/>
            <a:ext cx="7118236" cy="567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5566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en-US" sz="2000" dirty="0"/>
              <a:t>Overview</a:t>
            </a:r>
          </a:p>
        </p:txBody>
      </p:sp>
      <p:sp>
        <p:nvSpPr>
          <p:cNvPr id="15363" name="Content Placeholder 2"/>
          <p:cNvSpPr txBox="1">
            <a:spLocks/>
          </p:cNvSpPr>
          <p:nvPr/>
        </p:nvSpPr>
        <p:spPr bwMode="auto">
          <a:xfrm>
            <a:off x="428625" y="3068959"/>
            <a:ext cx="8299450" cy="329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O que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é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uma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startup?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Modelos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de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gestão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para startups;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Startup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enxuta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(</a:t>
            </a:r>
            <a:r>
              <a:rPr lang="en-US" altLang="pt-BR" sz="2400" i="1" dirty="0">
                <a:solidFill>
                  <a:schemeClr val="bg1"/>
                </a:solidFill>
                <a:latin typeface="Calibri" pitchFamily="34" charset="0"/>
              </a:rPr>
              <a:t>lean startup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);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Abordagens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em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pt-BR" sz="2400" i="1" dirty="0">
                <a:solidFill>
                  <a:schemeClr val="bg1"/>
                </a:solidFill>
                <a:latin typeface="Calibri" pitchFamily="34" charset="0"/>
              </a:rPr>
              <a:t>lean startup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MVP Canvas;</a:t>
            </a:r>
          </a:p>
          <a:p>
            <a:pPr marL="228600" indent="-228600" eaLnBrk="1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pt-BR" sz="2400" dirty="0" err="1">
                <a:solidFill>
                  <a:schemeClr val="bg1"/>
                </a:solidFill>
                <a:latin typeface="Calibri" pitchFamily="34" charset="0"/>
              </a:rPr>
              <a:t>Hackathon</a:t>
            </a:r>
            <a:r>
              <a:rPr lang="en-US" altLang="pt-BR" sz="2400" dirty="0">
                <a:solidFill>
                  <a:schemeClr val="bg1"/>
                </a:solidFill>
                <a:latin typeface="Calibri" pitchFamily="34" charset="0"/>
              </a:rPr>
              <a:t> 101;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CDB0D-777E-7A4C-967D-F3B3DF5E8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771014"/>
            <a:ext cx="43307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dirty="0"/>
              <a:t>Abordagens em </a:t>
            </a:r>
            <a:r>
              <a:rPr lang="pt-BR" altLang="en-US" sz="2000" dirty="0" err="1"/>
              <a:t>Lean</a:t>
            </a:r>
            <a:r>
              <a:rPr lang="pt-BR" altLang="en-US" sz="2000" dirty="0"/>
              <a:t> Startup – MVP</a:t>
            </a:r>
            <a:endParaRPr lang="pt-BR" altLang="pt-BR" sz="2000" dirty="0">
              <a:ea typeface="宋体" pitchFamily="2" charset="-122"/>
            </a:endParaRPr>
          </a:p>
        </p:txBody>
      </p:sp>
      <p:sp>
        <p:nvSpPr>
          <p:cNvPr id="29699" name="Espaço Reservado para Conteúdo 2"/>
          <p:cNvSpPr>
            <a:spLocks noGrp="1"/>
          </p:cNvSpPr>
          <p:nvPr>
            <p:ph idx="1"/>
          </p:nvPr>
        </p:nvSpPr>
        <p:spPr>
          <a:xfrm>
            <a:off x="357158" y="1071546"/>
            <a:ext cx="8497887" cy="3199879"/>
          </a:xfrm>
        </p:spPr>
        <p:txBody>
          <a:bodyPr/>
          <a:lstStyle/>
          <a:p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Lo-fidelity Sketches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ou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Lo-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fi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Prototyping</a:t>
            </a:r>
          </a:p>
        </p:txBody>
      </p:sp>
      <p:pic>
        <p:nvPicPr>
          <p:cNvPr id="76802" name="Picture 2" descr="Related im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3695640"/>
            <a:ext cx="4143404" cy="3162360"/>
          </a:xfrm>
          <a:prstGeom prst="rect">
            <a:avLst/>
          </a:prstGeom>
          <a:noFill/>
        </p:spPr>
      </p:pic>
      <p:pic>
        <p:nvPicPr>
          <p:cNvPr id="76804" name="Picture 4" descr="Related im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285992"/>
            <a:ext cx="4452227" cy="3143272"/>
          </a:xfrm>
          <a:prstGeom prst="rect">
            <a:avLst/>
          </a:prstGeom>
          <a:noFill/>
        </p:spPr>
      </p:pic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4429123" y="1714488"/>
            <a:ext cx="4714877" cy="3057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altLang="pt-BR" sz="2400" dirty="0">
              <a:latin typeface="Calibri" pitchFamily="34" charset="0"/>
              <a:cs typeface="Calibri" pitchFamily="34" charset="0"/>
              <a:hlinkClick r:id="rId5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pt-BR" sz="2400" dirty="0">
                <a:latin typeface="Calibri" pitchFamily="34" charset="0"/>
                <a:cs typeface="Calibri" pitchFamily="34" charset="0"/>
                <a:hlinkClick r:id="rId5"/>
              </a:rPr>
              <a:t>https://moqups.com/</a:t>
            </a:r>
            <a:endParaRPr lang="en-US" altLang="pt-BR" sz="2400" dirty="0">
              <a:latin typeface="Calibri" pitchFamily="34" charset="0"/>
              <a:cs typeface="Calibri" pitchFamily="34" charset="0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pt-BR" sz="2400" dirty="0">
                <a:latin typeface="Calibri" pitchFamily="34" charset="0"/>
                <a:cs typeface="Calibri" pitchFamily="34" charset="0"/>
                <a:hlinkClick r:id="rId6"/>
              </a:rPr>
              <a:t>https://marvelapp.com/sketch/</a:t>
            </a:r>
            <a:endParaRPr lang="en-US" altLang="pt-BR" sz="2400" dirty="0">
              <a:latin typeface="Calibri" pitchFamily="34" charset="0"/>
              <a:cs typeface="Calibri" pitchFamily="34" charset="0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pt-BR" sz="2400" dirty="0">
                <a:latin typeface="Calibri" pitchFamily="34" charset="0"/>
                <a:cs typeface="Calibri" pitchFamily="34" charset="0"/>
                <a:hlinkClick r:id="rId7"/>
              </a:rPr>
              <a:t>https://wireframe.cc/</a:t>
            </a:r>
            <a:endParaRPr lang="en-US" altLang="pt-BR" sz="2400" dirty="0">
              <a:latin typeface="Calibri" pitchFamily="34" charset="0"/>
              <a:cs typeface="Calibri" pitchFamily="34" charset="0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en-US" alt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752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dirty="0"/>
              <a:t>Abordagens em </a:t>
            </a:r>
            <a:r>
              <a:rPr lang="pt-BR" altLang="en-US" sz="2000" dirty="0" err="1"/>
              <a:t>Lean</a:t>
            </a:r>
            <a:r>
              <a:rPr lang="pt-BR" altLang="en-US" sz="2000" dirty="0"/>
              <a:t> Startup – MVP</a:t>
            </a:r>
            <a:endParaRPr lang="pt-BR" altLang="pt-BR" sz="2000" dirty="0">
              <a:ea typeface="宋体" pitchFamily="2" charset="-122"/>
            </a:endParaRPr>
          </a:p>
        </p:txBody>
      </p:sp>
      <p:sp>
        <p:nvSpPr>
          <p:cNvPr id="29699" name="Espaço Reservado para Conteúdo 2"/>
          <p:cNvSpPr>
            <a:spLocks noGrp="1"/>
          </p:cNvSpPr>
          <p:nvPr>
            <p:ph idx="1"/>
          </p:nvPr>
        </p:nvSpPr>
        <p:spPr>
          <a:xfrm>
            <a:off x="357158" y="1071546"/>
            <a:ext cx="8497887" cy="3199879"/>
          </a:xfrm>
        </p:spPr>
        <p:txBody>
          <a:bodyPr/>
          <a:lstStyle/>
          <a:p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Fake and then … </a:t>
            </a:r>
            <a:r>
              <a:rPr lang="en-US" altLang="pt-BR" sz="2400" b="1" dirty="0">
                <a:latin typeface="Calibri" pitchFamily="34" charset="0"/>
                <a:cs typeface="Calibri" pitchFamily="34" charset="0"/>
              </a:rPr>
              <a:t>make it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!</a:t>
            </a:r>
          </a:p>
        </p:txBody>
      </p:sp>
      <p:pic>
        <p:nvPicPr>
          <p:cNvPr id="83970" name="Picture 2" descr="Image result for easy tax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714488"/>
            <a:ext cx="5357850" cy="3569960"/>
          </a:xfrm>
          <a:prstGeom prst="rect">
            <a:avLst/>
          </a:prstGeom>
          <a:noFill/>
        </p:spPr>
      </p:pic>
      <p:sp>
        <p:nvSpPr>
          <p:cNvPr id="83972" name="AutoShape 4" descr="Image result for easy taxi startup weeke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3974" name="AutoShape 6" descr="Image result for easy taxi startup weeke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3976" name="Picture 8" descr="A imagem pode conter: text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93708" y="4129710"/>
            <a:ext cx="4850292" cy="27282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8752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dirty="0"/>
              <a:t>Abordagens em </a:t>
            </a:r>
            <a:r>
              <a:rPr lang="pt-BR" altLang="en-US" sz="2000" dirty="0" err="1"/>
              <a:t>Lean</a:t>
            </a:r>
            <a:r>
              <a:rPr lang="pt-BR" altLang="en-US" sz="2000" dirty="0"/>
              <a:t> Startup – MVP</a:t>
            </a:r>
            <a:endParaRPr lang="pt-BR" altLang="pt-BR" sz="2000" dirty="0">
              <a:ea typeface="宋体" pitchFamily="2" charset="-122"/>
            </a:endParaRPr>
          </a:p>
        </p:txBody>
      </p:sp>
      <p:sp>
        <p:nvSpPr>
          <p:cNvPr id="29699" name="Espaço Reservado para Conteúdo 2"/>
          <p:cNvSpPr>
            <a:spLocks noGrp="1"/>
          </p:cNvSpPr>
          <p:nvPr>
            <p:ph idx="1"/>
          </p:nvPr>
        </p:nvSpPr>
        <p:spPr>
          <a:xfrm>
            <a:off x="357158" y="1071546"/>
            <a:ext cx="8497887" cy="3199879"/>
          </a:xfrm>
        </p:spPr>
        <p:txBody>
          <a:bodyPr/>
          <a:lstStyle/>
          <a:p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Fake and then … </a:t>
            </a:r>
            <a:r>
              <a:rPr lang="en-US" altLang="pt-BR" sz="2400" b="1" dirty="0">
                <a:latin typeface="Calibri" pitchFamily="34" charset="0"/>
                <a:cs typeface="Calibri" pitchFamily="34" charset="0"/>
              </a:rPr>
              <a:t>make it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!</a:t>
            </a:r>
          </a:p>
          <a:p>
            <a:pPr>
              <a:buNone/>
            </a:pPr>
            <a:endParaRPr lang="en-US" altLang="pt-BR" sz="2400" dirty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en-US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Se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estás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b="1" dirty="0" err="1">
                <a:latin typeface="Calibri" pitchFamily="34" charset="0"/>
                <a:cs typeface="Calibri" pitchFamily="34" charset="0"/>
              </a:rPr>
              <a:t>extremamente</a:t>
            </a:r>
            <a:r>
              <a:rPr lang="en-US" altLang="pt-BR" sz="24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b="1" dirty="0" err="1">
                <a:latin typeface="Calibri" pitchFamily="34" charset="0"/>
                <a:cs typeface="Calibri" pitchFamily="34" charset="0"/>
              </a:rPr>
              <a:t>relutante</a:t>
            </a:r>
            <a:r>
              <a:rPr lang="en-US" altLang="pt-BR" sz="24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com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relação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ao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seu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MVP</a:t>
            </a:r>
          </a:p>
          <a:p>
            <a:pPr lvl="1"/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Estás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no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caminho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correto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!</a:t>
            </a:r>
          </a:p>
          <a:p>
            <a:endParaRPr lang="en-US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Se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você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se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sente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b="1" dirty="0" err="1">
                <a:latin typeface="Calibri" pitchFamily="34" charset="0"/>
                <a:cs typeface="Calibri" pitchFamily="34" charset="0"/>
              </a:rPr>
              <a:t>orgulhoso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ou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minimamente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confortável</a:t>
            </a:r>
            <a:endParaRPr lang="en-US" altLang="pt-BR" sz="24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Deve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mostrá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-lo o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quanto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antes!</a:t>
            </a:r>
          </a:p>
          <a:p>
            <a:pPr lvl="1"/>
            <a:endParaRPr lang="en-US" altLang="pt-BR" sz="2400" dirty="0">
              <a:latin typeface="Calibri" pitchFamily="34" charset="0"/>
              <a:cs typeface="Calibri" pitchFamily="34" charset="0"/>
            </a:endParaRPr>
          </a:p>
          <a:p>
            <a:endParaRPr lang="en-US" altLang="pt-BR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3972" name="AutoShape 4" descr="Image result for easy taxi startup weeke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3974" name="AutoShape 6" descr="Image result for easy taxi startup weeke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8752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dirty="0"/>
              <a:t>Abordagens em </a:t>
            </a:r>
            <a:r>
              <a:rPr lang="pt-BR" altLang="en-US" sz="2000" dirty="0" err="1"/>
              <a:t>Lean</a:t>
            </a:r>
            <a:r>
              <a:rPr lang="pt-BR" altLang="en-US" sz="2000" dirty="0"/>
              <a:t> Startup – MVP</a:t>
            </a:r>
            <a:endParaRPr lang="pt-BR" altLang="pt-BR" sz="2000" dirty="0">
              <a:ea typeface="宋体" pitchFamily="2" charset="-122"/>
            </a:endParaRPr>
          </a:p>
        </p:txBody>
      </p:sp>
      <p:sp>
        <p:nvSpPr>
          <p:cNvPr id="83972" name="AutoShape 4" descr="Image result for easy taxi startup weeke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3974" name="AutoShape 6" descr="Image result for easy taxi startup weeke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670434"/>
            <a:ext cx="7429552" cy="52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38752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dirty="0"/>
              <a:t>Abordagens em </a:t>
            </a:r>
            <a:r>
              <a:rPr lang="pt-BR" altLang="en-US" sz="2000" dirty="0" err="1"/>
              <a:t>Lean</a:t>
            </a:r>
            <a:r>
              <a:rPr lang="pt-BR" altLang="en-US" sz="2000" dirty="0"/>
              <a:t> Startup – MVP</a:t>
            </a:r>
            <a:endParaRPr lang="pt-BR" altLang="pt-BR" sz="2000" dirty="0">
              <a:ea typeface="宋体" pitchFamily="2" charset="-122"/>
            </a:endParaRPr>
          </a:p>
        </p:txBody>
      </p:sp>
      <p:sp>
        <p:nvSpPr>
          <p:cNvPr id="83972" name="AutoShape 4" descr="Image result for easy taxi startup weeke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3974" name="AutoShape 6" descr="Image result for easy taxi startup weeke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55150B-2064-5949-A834-FF0086F4A890}"/>
              </a:ext>
            </a:extLst>
          </p:cNvPr>
          <p:cNvSpPr txBox="1">
            <a:spLocks/>
          </p:cNvSpPr>
          <p:nvPr/>
        </p:nvSpPr>
        <p:spPr>
          <a:xfrm flipH="1">
            <a:off x="8421374" y="6584958"/>
            <a:ext cx="216000" cy="1619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defTabSz="914034" fontAlgn="auto">
              <a:spcBef>
                <a:spcPts val="0"/>
              </a:spcBef>
              <a:spcAft>
                <a:spcPts val="0"/>
              </a:spcAft>
              <a:defRPr/>
            </a:pPr>
            <a:fld id="{90CBDC3A-D49F-4631-A8C7-55D59B33E5FA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914034" fontAlgn="auto">
                <a:spcBef>
                  <a:spcPts val="0"/>
                </a:spcBef>
                <a:spcAft>
                  <a:spcPts val="0"/>
                </a:spcAft>
                <a:defRPr/>
              </a:pPr>
              <a:t>34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06811-6899-4142-85FF-CD56B47977EE}"/>
              </a:ext>
            </a:extLst>
          </p:cNvPr>
          <p:cNvSpPr txBox="1"/>
          <p:nvPr/>
        </p:nvSpPr>
        <p:spPr>
          <a:xfrm>
            <a:off x="4923432" y="2634327"/>
            <a:ext cx="4257080" cy="207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999" dirty="0">
                <a:solidFill>
                  <a:prstClr val="black"/>
                </a:solidFill>
                <a:latin typeface="Calibri" panose="020F0502020204030204"/>
                <a:cs typeface="+mn-cs"/>
              </a:rPr>
              <a:t>         Concierge</a:t>
            </a:r>
          </a:p>
          <a:p>
            <a:pPr defTabSz="9140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Faça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manualmente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o que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futuramente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pode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ser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automatizado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desta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forma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é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possível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aprender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mais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sobre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a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operação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e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mitigar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falhas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no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momento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da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automatização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.</a:t>
            </a:r>
          </a:p>
          <a:p>
            <a:pPr defTabSz="914034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1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  <a:p>
            <a:pPr defTabSz="9140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i="1" dirty="0">
                <a:solidFill>
                  <a:prstClr val="black"/>
                </a:solidFill>
                <a:latin typeface="Calibri" panose="020F0502020204030204"/>
              </a:rPr>
              <a:t>Ex.:  Um </a:t>
            </a:r>
            <a:r>
              <a:rPr lang="en-GB" sz="1100" i="1" dirty="0" err="1">
                <a:solidFill>
                  <a:prstClr val="black"/>
                </a:solidFill>
                <a:latin typeface="Calibri" panose="020F0502020204030204"/>
              </a:rPr>
              <a:t>aplicativo</a:t>
            </a:r>
            <a:r>
              <a:rPr lang="en-GB" sz="1100" i="1" dirty="0">
                <a:solidFill>
                  <a:prstClr val="black"/>
                </a:solidFill>
                <a:latin typeface="Calibri" panose="020F0502020204030204"/>
              </a:rPr>
              <a:t> de </a:t>
            </a:r>
            <a:r>
              <a:rPr lang="en-GB" sz="1100" i="1" dirty="0" err="1">
                <a:solidFill>
                  <a:prstClr val="black"/>
                </a:solidFill>
                <a:latin typeface="Calibri" panose="020F0502020204030204"/>
              </a:rPr>
              <a:t>encontros</a:t>
            </a:r>
            <a:r>
              <a:rPr lang="en-GB" sz="1100" i="1" dirty="0">
                <a:solidFill>
                  <a:prstClr val="black"/>
                </a:solidFill>
                <a:latin typeface="Calibri" panose="020F0502020204030204"/>
              </a:rPr>
              <a:t> que </a:t>
            </a:r>
            <a:r>
              <a:rPr lang="en-GB" sz="1100" i="1" dirty="0" err="1">
                <a:solidFill>
                  <a:prstClr val="black"/>
                </a:solidFill>
                <a:latin typeface="Calibri" panose="020F0502020204030204"/>
              </a:rPr>
              <a:t>realiza</a:t>
            </a:r>
            <a:r>
              <a:rPr lang="en-GB" sz="1100" i="1" dirty="0">
                <a:solidFill>
                  <a:prstClr val="black"/>
                </a:solidFill>
                <a:latin typeface="Calibri" panose="020F0502020204030204"/>
              </a:rPr>
              <a:t> o </a:t>
            </a:r>
            <a:r>
              <a:rPr lang="en-GB" sz="1100" i="1" dirty="0" err="1">
                <a:solidFill>
                  <a:prstClr val="black"/>
                </a:solidFill>
                <a:latin typeface="Calibri" panose="020F0502020204030204"/>
              </a:rPr>
              <a:t>cadastro</a:t>
            </a:r>
            <a:r>
              <a:rPr lang="en-GB" sz="1100" i="1" dirty="0">
                <a:solidFill>
                  <a:prstClr val="black"/>
                </a:solidFill>
                <a:latin typeface="Calibri" panose="020F0502020204030204"/>
              </a:rPr>
              <a:t> e </a:t>
            </a:r>
            <a:r>
              <a:rPr lang="en-GB" sz="1100" i="1" dirty="0" err="1">
                <a:solidFill>
                  <a:prstClr val="black"/>
                </a:solidFill>
                <a:latin typeface="Calibri" panose="020F0502020204030204"/>
              </a:rPr>
              <a:t>sugestões</a:t>
            </a:r>
            <a:r>
              <a:rPr lang="en-GB" sz="1100" i="1" dirty="0">
                <a:solidFill>
                  <a:prstClr val="black"/>
                </a:solidFill>
                <a:latin typeface="Calibri" panose="020F0502020204030204"/>
              </a:rPr>
              <a:t> de </a:t>
            </a:r>
            <a:r>
              <a:rPr lang="en-GB" sz="1100" i="1" dirty="0" err="1">
                <a:solidFill>
                  <a:prstClr val="black"/>
                </a:solidFill>
                <a:latin typeface="Calibri" panose="020F0502020204030204"/>
              </a:rPr>
              <a:t>encontros</a:t>
            </a:r>
            <a:r>
              <a:rPr lang="en-GB" sz="1100" i="1" dirty="0">
                <a:solidFill>
                  <a:prstClr val="black"/>
                </a:solidFill>
                <a:latin typeface="Calibri" panose="020F0502020204030204"/>
              </a:rPr>
              <a:t> por carta, antes de </a:t>
            </a:r>
            <a:r>
              <a:rPr lang="en-GB" sz="1100" i="1" dirty="0" err="1">
                <a:solidFill>
                  <a:prstClr val="black"/>
                </a:solidFill>
                <a:latin typeface="Calibri" panose="020F0502020204030204"/>
              </a:rPr>
              <a:t>criar</a:t>
            </a:r>
            <a:r>
              <a:rPr lang="en-GB" sz="11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GB" sz="1100" i="1" dirty="0" err="1">
                <a:solidFill>
                  <a:prstClr val="black"/>
                </a:solidFill>
                <a:latin typeface="Calibri" panose="020F0502020204030204"/>
              </a:rPr>
              <a:t>seu</a:t>
            </a:r>
            <a:r>
              <a:rPr lang="en-GB" sz="11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GB" sz="1100" i="1" dirty="0" err="1">
                <a:solidFill>
                  <a:prstClr val="black"/>
                </a:solidFill>
                <a:latin typeface="Calibri" panose="020F0502020204030204"/>
              </a:rPr>
              <a:t>aplicativo</a:t>
            </a:r>
            <a:r>
              <a:rPr lang="en-GB" sz="1100" i="1" dirty="0">
                <a:solidFill>
                  <a:prstClr val="black"/>
                </a:solidFill>
                <a:latin typeface="Calibri" panose="020F0502020204030204"/>
              </a:rPr>
              <a:t>.</a:t>
            </a:r>
            <a:endParaRPr lang="en-GB" sz="11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  <a:p>
            <a:pPr defTabSz="914034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1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  <a:p>
            <a:pPr defTabSz="914034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1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  <a:p>
            <a:pPr defTabSz="914034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1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0AF1599-DC08-D741-92C9-1B3339DBEF1A}"/>
              </a:ext>
            </a:extLst>
          </p:cNvPr>
          <p:cNvGrpSpPr/>
          <p:nvPr/>
        </p:nvGrpSpPr>
        <p:grpSpPr>
          <a:xfrm>
            <a:off x="737670" y="1474829"/>
            <a:ext cx="4185762" cy="1902566"/>
            <a:chOff x="1055664" y="1102545"/>
            <a:chExt cx="4524865" cy="19033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E21B30-A4A3-3E49-BBBF-95F16B01FCD9}"/>
                </a:ext>
              </a:extLst>
            </p:cNvPr>
            <p:cNvSpPr txBox="1"/>
            <p:nvPr/>
          </p:nvSpPr>
          <p:spPr>
            <a:xfrm>
              <a:off x="1055664" y="1267045"/>
              <a:ext cx="4524865" cy="173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2999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Magico</a:t>
              </a:r>
              <a:r>
                <a:rPr lang="en-GB" sz="2999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de Oz</a:t>
              </a:r>
            </a:p>
            <a:p>
              <a:pPr defTabSz="91403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Produtou</a:t>
              </a:r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</a:t>
              </a:r>
              <a:r>
                <a:rPr lang="en-US" sz="1100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funcionalidade</a:t>
              </a:r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real </a:t>
              </a:r>
              <a:r>
                <a:rPr lang="en-US" sz="1100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em</a:t>
              </a:r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</a:t>
              </a:r>
              <a:r>
                <a:rPr lang="en-US" sz="1100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operação</a:t>
              </a:r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. </a:t>
              </a:r>
              <a:r>
                <a:rPr lang="en-US" sz="1100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Porém</a:t>
              </a:r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</a:t>
              </a:r>
              <a:r>
                <a:rPr lang="en-US" sz="1100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nos</a:t>
              </a:r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</a:t>
              </a:r>
              <a:r>
                <a:rPr lang="en-US" sz="1100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bastidores</a:t>
              </a:r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,  </a:t>
              </a:r>
              <a:r>
                <a:rPr lang="en-US" sz="1100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algumas</a:t>
              </a:r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</a:t>
              </a:r>
              <a:r>
                <a:rPr lang="en-US" sz="1100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ou</a:t>
              </a:r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</a:t>
              </a:r>
              <a:r>
                <a:rPr lang="en-US" sz="1100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todas</a:t>
              </a:r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</a:t>
              </a:r>
              <a:r>
                <a:rPr lang="en-US" sz="1100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funções</a:t>
              </a:r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</a:t>
              </a:r>
              <a:r>
                <a:rPr lang="en-US" sz="1100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são</a:t>
              </a:r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</a:t>
              </a:r>
              <a:r>
                <a:rPr lang="en-US" sz="1100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executadas</a:t>
              </a:r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</a:t>
              </a:r>
              <a:r>
                <a:rPr lang="en-US" sz="1100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manualmente</a:t>
              </a:r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</a:t>
              </a:r>
              <a:r>
                <a:rPr lang="en-US" sz="1100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sem</a:t>
              </a:r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o </a:t>
              </a:r>
              <a:r>
                <a:rPr lang="en-US" sz="1100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conhecimento</a:t>
              </a:r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de </a:t>
              </a:r>
              <a:r>
                <a:rPr lang="en-US" sz="1100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quem</a:t>
              </a:r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</a:t>
              </a:r>
              <a:r>
                <a:rPr lang="en-US" sz="1100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consome</a:t>
              </a:r>
              <a:r>
                <a:rPr lang="en-US" sz="11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o </a:t>
              </a:r>
              <a:r>
                <a:rPr lang="en-US" sz="1100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produto</a:t>
              </a:r>
              <a:endParaRPr lang="en-GB" sz="11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  <a:p>
              <a:pPr defTabSz="9140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1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  <a:p>
              <a:pPr defTabSz="91403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100" i="1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Ex.:  No </a:t>
              </a:r>
              <a:r>
                <a:rPr lang="en-GB" sz="1100" i="1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inicio</a:t>
              </a:r>
              <a:r>
                <a:rPr lang="en-GB" sz="1100" i="1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das </a:t>
              </a:r>
              <a:r>
                <a:rPr lang="en-GB" sz="1100" i="1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operações</a:t>
              </a:r>
              <a:r>
                <a:rPr lang="en-GB" sz="1100" i="1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do </a:t>
              </a:r>
              <a:r>
                <a:rPr lang="en-GB" sz="1100" i="1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easytaxi</a:t>
              </a:r>
              <a:r>
                <a:rPr lang="en-GB" sz="1100" i="1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, </a:t>
              </a:r>
              <a:r>
                <a:rPr lang="en-GB" sz="1100" i="1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quando</a:t>
              </a:r>
              <a:r>
                <a:rPr lang="en-GB" sz="1100" i="1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um </a:t>
              </a:r>
              <a:r>
                <a:rPr lang="en-GB" sz="1100" i="1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pedido</a:t>
              </a:r>
              <a:r>
                <a:rPr lang="en-GB" sz="1100" i="1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</a:t>
              </a:r>
              <a:r>
                <a:rPr lang="en-GB" sz="1100" i="1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chegava</a:t>
              </a:r>
              <a:r>
                <a:rPr lang="en-GB" sz="1100" i="1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no </a:t>
              </a:r>
              <a:r>
                <a:rPr lang="en-GB" sz="1100" i="1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aplicativo</a:t>
              </a:r>
              <a:r>
                <a:rPr lang="en-GB" sz="1100" i="1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, </a:t>
              </a:r>
              <a:r>
                <a:rPr lang="en-GB" sz="1100" i="1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os</a:t>
              </a:r>
              <a:r>
                <a:rPr lang="en-GB" sz="1100" i="1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</a:t>
              </a:r>
              <a:r>
                <a:rPr lang="en-GB" sz="1100" i="1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sócios</a:t>
              </a:r>
              <a:r>
                <a:rPr lang="en-GB" sz="1100" i="1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</a:t>
              </a:r>
              <a:r>
                <a:rPr lang="en-GB" sz="1100" i="1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ligavam</a:t>
              </a:r>
              <a:r>
                <a:rPr lang="en-GB" sz="1100" i="1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para </a:t>
              </a:r>
              <a:r>
                <a:rPr lang="en-GB" sz="1100" i="1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os</a:t>
              </a:r>
              <a:r>
                <a:rPr lang="en-GB" sz="1100" i="1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taxis </a:t>
              </a:r>
              <a:r>
                <a:rPr lang="en-GB" sz="1100" i="1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manualmente</a:t>
              </a:r>
              <a:r>
                <a:rPr lang="en-GB" sz="1100" i="1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para solicitor a </a:t>
              </a:r>
              <a:r>
                <a:rPr lang="en-GB" sz="1100" i="1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viagem</a:t>
              </a:r>
              <a:r>
                <a:rPr lang="en-GB" sz="1100" i="1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.</a:t>
              </a:r>
            </a:p>
          </p:txBody>
        </p: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41F27880-4EE9-1C4F-9869-2622F798C31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7625" y="1102545"/>
              <a:ext cx="384202" cy="602297"/>
              <a:chOff x="2819" y="1546"/>
              <a:chExt cx="638" cy="978"/>
            </a:xfrm>
          </p:grpSpPr>
          <p:sp>
            <p:nvSpPr>
              <p:cNvPr id="24" name="AutoShape 3">
                <a:extLst>
                  <a:ext uri="{FF2B5EF4-FFF2-40B4-BE49-F238E27FC236}">
                    <a16:creationId xmlns:a16="http://schemas.microsoft.com/office/drawing/2014/main" id="{5D9C4029-24FE-6746-80FD-791EB64BB4D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819" y="1546"/>
                <a:ext cx="638" cy="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1403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799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ED9C7F46-FD96-0F45-A32A-FBAA46781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7" y="2150"/>
                <a:ext cx="126" cy="253"/>
              </a:xfrm>
              <a:custGeom>
                <a:avLst/>
                <a:gdLst>
                  <a:gd name="T0" fmla="*/ 25 w 53"/>
                  <a:gd name="T1" fmla="*/ 53 h 106"/>
                  <a:gd name="T2" fmla="*/ 53 w 53"/>
                  <a:gd name="T3" fmla="*/ 0 h 106"/>
                  <a:gd name="T4" fmla="*/ 0 w 53"/>
                  <a:gd name="T5" fmla="*/ 53 h 106"/>
                  <a:gd name="T6" fmla="*/ 53 w 53"/>
                  <a:gd name="T7" fmla="*/ 106 h 106"/>
                  <a:gd name="T8" fmla="*/ 25 w 53"/>
                  <a:gd name="T9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06">
                    <a:moveTo>
                      <a:pt x="25" y="53"/>
                    </a:moveTo>
                    <a:cubicBezTo>
                      <a:pt x="25" y="31"/>
                      <a:pt x="36" y="11"/>
                      <a:pt x="53" y="0"/>
                    </a:cubicBezTo>
                    <a:cubicBezTo>
                      <a:pt x="23" y="2"/>
                      <a:pt x="0" y="25"/>
                      <a:pt x="0" y="53"/>
                    </a:cubicBezTo>
                    <a:cubicBezTo>
                      <a:pt x="0" y="81"/>
                      <a:pt x="23" y="103"/>
                      <a:pt x="53" y="106"/>
                    </a:cubicBezTo>
                    <a:cubicBezTo>
                      <a:pt x="36" y="95"/>
                      <a:pt x="25" y="76"/>
                      <a:pt x="25" y="5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1403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799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E24F3A4A-0211-0D47-B778-D1954EB9E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8" y="2291"/>
                <a:ext cx="167" cy="157"/>
              </a:xfrm>
              <a:custGeom>
                <a:avLst/>
                <a:gdLst>
                  <a:gd name="T0" fmla="*/ 133 w 167"/>
                  <a:gd name="T1" fmla="*/ 157 h 157"/>
                  <a:gd name="T2" fmla="*/ 81 w 167"/>
                  <a:gd name="T3" fmla="*/ 131 h 157"/>
                  <a:gd name="T4" fmla="*/ 31 w 167"/>
                  <a:gd name="T5" fmla="*/ 157 h 157"/>
                  <a:gd name="T6" fmla="*/ 40 w 167"/>
                  <a:gd name="T7" fmla="*/ 100 h 157"/>
                  <a:gd name="T8" fmla="*/ 0 w 167"/>
                  <a:gd name="T9" fmla="*/ 59 h 157"/>
                  <a:gd name="T10" fmla="*/ 57 w 167"/>
                  <a:gd name="T11" fmla="*/ 50 h 157"/>
                  <a:gd name="T12" fmla="*/ 83 w 167"/>
                  <a:gd name="T13" fmla="*/ 0 h 157"/>
                  <a:gd name="T14" fmla="*/ 109 w 167"/>
                  <a:gd name="T15" fmla="*/ 52 h 157"/>
                  <a:gd name="T16" fmla="*/ 167 w 167"/>
                  <a:gd name="T17" fmla="*/ 59 h 157"/>
                  <a:gd name="T18" fmla="*/ 124 w 167"/>
                  <a:gd name="T19" fmla="*/ 100 h 157"/>
                  <a:gd name="T20" fmla="*/ 133 w 167"/>
                  <a:gd name="T21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157">
                    <a:moveTo>
                      <a:pt x="133" y="157"/>
                    </a:moveTo>
                    <a:lnTo>
                      <a:pt x="81" y="131"/>
                    </a:lnTo>
                    <a:lnTo>
                      <a:pt x="31" y="157"/>
                    </a:lnTo>
                    <a:lnTo>
                      <a:pt x="40" y="100"/>
                    </a:lnTo>
                    <a:lnTo>
                      <a:pt x="0" y="59"/>
                    </a:lnTo>
                    <a:lnTo>
                      <a:pt x="57" y="50"/>
                    </a:lnTo>
                    <a:lnTo>
                      <a:pt x="83" y="0"/>
                    </a:lnTo>
                    <a:lnTo>
                      <a:pt x="109" y="52"/>
                    </a:lnTo>
                    <a:lnTo>
                      <a:pt x="167" y="59"/>
                    </a:lnTo>
                    <a:lnTo>
                      <a:pt x="124" y="100"/>
                    </a:lnTo>
                    <a:lnTo>
                      <a:pt x="133" y="1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1403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799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CFF29DE1-3724-404C-BCAA-457C9E8B2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" y="2036"/>
                <a:ext cx="167" cy="160"/>
              </a:xfrm>
              <a:custGeom>
                <a:avLst/>
                <a:gdLst>
                  <a:gd name="T0" fmla="*/ 134 w 167"/>
                  <a:gd name="T1" fmla="*/ 160 h 160"/>
                  <a:gd name="T2" fmla="*/ 81 w 167"/>
                  <a:gd name="T3" fmla="*/ 131 h 160"/>
                  <a:gd name="T4" fmla="*/ 31 w 167"/>
                  <a:gd name="T5" fmla="*/ 157 h 160"/>
                  <a:gd name="T6" fmla="*/ 41 w 167"/>
                  <a:gd name="T7" fmla="*/ 100 h 160"/>
                  <a:gd name="T8" fmla="*/ 0 w 167"/>
                  <a:gd name="T9" fmla="*/ 60 h 160"/>
                  <a:gd name="T10" fmla="*/ 58 w 167"/>
                  <a:gd name="T11" fmla="*/ 53 h 160"/>
                  <a:gd name="T12" fmla="*/ 84 w 167"/>
                  <a:gd name="T13" fmla="*/ 0 h 160"/>
                  <a:gd name="T14" fmla="*/ 108 w 167"/>
                  <a:gd name="T15" fmla="*/ 53 h 160"/>
                  <a:gd name="T16" fmla="*/ 167 w 167"/>
                  <a:gd name="T17" fmla="*/ 62 h 160"/>
                  <a:gd name="T18" fmla="*/ 124 w 167"/>
                  <a:gd name="T19" fmla="*/ 103 h 160"/>
                  <a:gd name="T20" fmla="*/ 134 w 167"/>
                  <a:gd name="T21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160">
                    <a:moveTo>
                      <a:pt x="134" y="160"/>
                    </a:moveTo>
                    <a:lnTo>
                      <a:pt x="81" y="131"/>
                    </a:lnTo>
                    <a:lnTo>
                      <a:pt x="31" y="157"/>
                    </a:lnTo>
                    <a:lnTo>
                      <a:pt x="41" y="100"/>
                    </a:lnTo>
                    <a:lnTo>
                      <a:pt x="0" y="60"/>
                    </a:lnTo>
                    <a:lnTo>
                      <a:pt x="58" y="53"/>
                    </a:lnTo>
                    <a:lnTo>
                      <a:pt x="84" y="0"/>
                    </a:lnTo>
                    <a:lnTo>
                      <a:pt x="108" y="53"/>
                    </a:lnTo>
                    <a:lnTo>
                      <a:pt x="167" y="62"/>
                    </a:lnTo>
                    <a:lnTo>
                      <a:pt x="124" y="103"/>
                    </a:lnTo>
                    <a:lnTo>
                      <a:pt x="134" y="1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1403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799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9BF11EC-5CF3-7C4C-8A8D-2F6C1F06AEBA}"/>
              </a:ext>
            </a:extLst>
          </p:cNvPr>
          <p:cNvSpPr txBox="1"/>
          <p:nvPr/>
        </p:nvSpPr>
        <p:spPr>
          <a:xfrm>
            <a:off x="5005206" y="4811019"/>
            <a:ext cx="3388977" cy="1738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999" dirty="0">
                <a:solidFill>
                  <a:sysClr val="windowText" lastClr="000000"/>
                </a:solidFill>
                <a:latin typeface="Calibri" panose="020F0502020204030204"/>
                <a:cs typeface="+mn-cs"/>
              </a:rPr>
              <a:t>       </a:t>
            </a:r>
            <a:r>
              <a:rPr lang="en-US" sz="2999" dirty="0">
                <a:solidFill>
                  <a:prstClr val="black"/>
                </a:solidFill>
                <a:latin typeface="Calibri" panose="020F0502020204030204"/>
                <a:cs typeface="+mn-cs"/>
              </a:rPr>
              <a:t>MVP </a:t>
            </a:r>
            <a:r>
              <a:rPr lang="en-US" sz="2999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Fumaça</a:t>
            </a:r>
            <a:endParaRPr lang="en-GB" sz="2999" dirty="0">
              <a:solidFill>
                <a:prstClr val="black"/>
              </a:solidFill>
              <a:latin typeface="Calibri" panose="020F0502020204030204"/>
              <a:cs typeface="+mn-cs"/>
            </a:endParaRPr>
          </a:p>
          <a:p>
            <a:pPr defTabSz="9140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O MVP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Fumaça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é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uma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modo simples de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demonstrar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o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seu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produto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para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gerar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interesse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em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seus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clientes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. Essa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demonstração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pode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ocorrer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por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meio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de um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vídeo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,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uma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apresentação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em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Powerpoint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um site, entre outros.</a:t>
            </a:r>
          </a:p>
          <a:p>
            <a:pPr defTabSz="9140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  <a:p>
            <a:pPr defTabSz="9140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Ex.: Uma landing page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descrevendo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um novo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produto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ou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uma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apresentação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em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um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evento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do </a:t>
            </a:r>
            <a:r>
              <a:rPr lang="en-US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nicho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.</a:t>
            </a:r>
            <a:endParaRPr lang="en-GB" sz="11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641159-2023-3546-9C11-F26E920C2E42}"/>
              </a:ext>
            </a:extLst>
          </p:cNvPr>
          <p:cNvSpPr txBox="1"/>
          <p:nvPr/>
        </p:nvSpPr>
        <p:spPr>
          <a:xfrm>
            <a:off x="733644" y="3930414"/>
            <a:ext cx="3460593" cy="190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999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Protótipo</a:t>
            </a:r>
            <a:r>
              <a:rPr lang="en-GB" sz="2999" dirty="0">
                <a:solidFill>
                  <a:prstClr val="black"/>
                </a:solidFill>
                <a:latin typeface="Calibri" panose="020F0502020204030204"/>
                <a:cs typeface="+mn-cs"/>
              </a:rPr>
              <a:t> Simples</a:t>
            </a:r>
          </a:p>
          <a:p>
            <a:pPr defTabSz="9140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Cria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uma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funcionalidade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simples, um app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ou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página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com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navegação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e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interação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ao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usuário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porém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com o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mínimo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de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recursos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GB" sz="11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possível</a:t>
            </a: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.</a:t>
            </a:r>
          </a:p>
          <a:p>
            <a:pPr defTabSz="914034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1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  <a:p>
            <a:pPr defTabSz="9140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i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Ex.:  Uma </a:t>
            </a:r>
            <a:r>
              <a:rPr lang="en-GB" sz="1100" i="1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página</a:t>
            </a:r>
            <a:r>
              <a:rPr lang="en-GB" sz="1100" i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GB" sz="1100" i="1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interativa</a:t>
            </a:r>
            <a:r>
              <a:rPr lang="en-GB" sz="1100" i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, </a:t>
            </a:r>
            <a:r>
              <a:rPr lang="en-GB" sz="1100" i="1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ou</a:t>
            </a:r>
            <a:r>
              <a:rPr lang="en-GB" sz="1100" i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 app com </a:t>
            </a:r>
            <a:r>
              <a:rPr lang="en-GB" sz="1100" i="1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navegação</a:t>
            </a:r>
            <a:r>
              <a:rPr lang="en-GB" sz="1100" i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GB" sz="1100" i="1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habilitada</a:t>
            </a:r>
            <a:r>
              <a:rPr lang="en-GB" sz="1100" i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GB" sz="1100" i="1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sem</a:t>
            </a:r>
            <a:r>
              <a:rPr lang="en-GB" sz="1100" i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GB" sz="1100" i="1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funcionalidades</a:t>
            </a:r>
            <a:r>
              <a:rPr lang="en-GB" sz="1100" i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GB" sz="1100" i="1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reais</a:t>
            </a:r>
            <a:r>
              <a:rPr lang="en-GB" sz="1100" i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.</a:t>
            </a:r>
          </a:p>
          <a:p>
            <a:pPr defTabSz="914034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1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  <a:p>
            <a:pPr defTabSz="914034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1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AF25B4-7AF4-2A4C-9275-6FEAF915B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55" y="1052736"/>
            <a:ext cx="952500" cy="95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5F3F26-575D-2245-8FC6-C515BB91E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118" y="2076891"/>
            <a:ext cx="952500" cy="95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8D861F-9BEB-6A40-9DC1-72827E9D5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05" y="3584785"/>
            <a:ext cx="829301" cy="82930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AC25D38-3D3C-EE42-93A8-8CC986E7F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7417" y="4315377"/>
            <a:ext cx="991284" cy="99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18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dirty="0"/>
              <a:t>Abordagens em </a:t>
            </a:r>
            <a:r>
              <a:rPr lang="pt-BR" altLang="en-US" sz="2000" dirty="0" err="1"/>
              <a:t>Lean</a:t>
            </a:r>
            <a:r>
              <a:rPr lang="pt-BR" altLang="en-US" sz="2000" dirty="0"/>
              <a:t> Startup – MVP</a:t>
            </a:r>
            <a:endParaRPr lang="pt-BR" altLang="pt-BR" sz="2000" dirty="0">
              <a:ea typeface="宋体" pitchFamily="2" charset="-122"/>
            </a:endParaRPr>
          </a:p>
        </p:txBody>
      </p:sp>
      <p:sp>
        <p:nvSpPr>
          <p:cNvPr id="83972" name="AutoShape 4" descr="Image result for easy taxi startup weeke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3974" name="AutoShape 6" descr="Image result for easy taxi startup weeke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7042" name="Picture 2" descr="Related im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714356"/>
            <a:ext cx="7643866" cy="5928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8752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dirty="0"/>
              <a:t>Abordagens em </a:t>
            </a:r>
            <a:r>
              <a:rPr lang="pt-BR" altLang="en-US" sz="2000" dirty="0" err="1"/>
              <a:t>Lean</a:t>
            </a:r>
            <a:r>
              <a:rPr lang="pt-BR" altLang="en-US" sz="2000" dirty="0"/>
              <a:t> Startup – Resumo</a:t>
            </a:r>
            <a:endParaRPr lang="pt-BR" altLang="pt-BR" sz="2000" dirty="0">
              <a:ea typeface="宋体" pitchFamily="2" charset="-122"/>
            </a:endParaRPr>
          </a:p>
        </p:txBody>
      </p:sp>
      <p:sp>
        <p:nvSpPr>
          <p:cNvPr id="83972" name="AutoShape 4" descr="Image result for easy taxi startup weeke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3974" name="AutoShape 6" descr="Image result for easy taxi startup weeke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4210" name="Picture 2" descr="Related im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1357298"/>
            <a:ext cx="6377000" cy="48555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8752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dirty="0"/>
              <a:t>Abordagens em </a:t>
            </a:r>
            <a:r>
              <a:rPr lang="pt-BR" altLang="en-US" sz="2000" dirty="0" err="1"/>
              <a:t>Lean</a:t>
            </a:r>
            <a:r>
              <a:rPr lang="pt-BR" altLang="en-US" sz="2000" dirty="0"/>
              <a:t> Startup – E depois?</a:t>
            </a:r>
            <a:endParaRPr lang="pt-BR" altLang="pt-BR" sz="2000" dirty="0">
              <a:ea typeface="宋体" pitchFamily="2" charset="-122"/>
            </a:endParaRPr>
          </a:p>
        </p:txBody>
      </p:sp>
      <p:sp>
        <p:nvSpPr>
          <p:cNvPr id="83972" name="AutoShape 4" descr="Image result for easy taxi startup weeke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3974" name="AutoShape 6" descr="Image result for easy taxi startup weeke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6258" name="Picture 2" descr="Image result for mvp cyc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357298"/>
            <a:ext cx="8001056" cy="44291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8752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dirty="0"/>
              <a:t>Abordagens em </a:t>
            </a:r>
            <a:r>
              <a:rPr lang="pt-BR" altLang="en-US" sz="2000" dirty="0" err="1"/>
              <a:t>Lean</a:t>
            </a:r>
            <a:r>
              <a:rPr lang="pt-BR" altLang="en-US" sz="2000" dirty="0"/>
              <a:t> Startup – MVP </a:t>
            </a:r>
            <a:r>
              <a:rPr lang="pt-BR" altLang="en-US" sz="2000" dirty="0" err="1"/>
              <a:t>Canvas</a:t>
            </a:r>
            <a:endParaRPr lang="pt-BR" altLang="pt-BR" sz="2000" dirty="0">
              <a:ea typeface="宋体" pitchFamily="2" charset="-122"/>
            </a:endParaRPr>
          </a:p>
        </p:txBody>
      </p:sp>
      <p:sp>
        <p:nvSpPr>
          <p:cNvPr id="83972" name="AutoShape 4" descr="Image result for easy taxi startup weeke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3974" name="AutoShape 6" descr="Image result for easy taxi startup weeke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0"/>
            <a:ext cx="9144000" cy="4770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38752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dirty="0"/>
              <a:t>Abordagens em </a:t>
            </a:r>
            <a:r>
              <a:rPr lang="pt-BR" altLang="en-US" sz="2000" dirty="0" err="1"/>
              <a:t>Lean</a:t>
            </a:r>
            <a:r>
              <a:rPr lang="pt-BR" altLang="en-US" sz="2000" dirty="0"/>
              <a:t> Startup – MVP </a:t>
            </a:r>
            <a:r>
              <a:rPr lang="pt-BR" altLang="en-US" sz="2000" dirty="0" err="1"/>
              <a:t>Canvas</a:t>
            </a:r>
            <a:endParaRPr lang="pt-BR" altLang="pt-BR" sz="2000" dirty="0">
              <a:ea typeface="宋体" pitchFamily="2" charset="-122"/>
            </a:endParaRPr>
          </a:p>
        </p:txBody>
      </p:sp>
      <p:sp>
        <p:nvSpPr>
          <p:cNvPr id="83972" name="AutoShape 4" descr="Image result for easy taxi startup weeke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3974" name="AutoShape 6" descr="Image result for easy taxi startup weeke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71612"/>
            <a:ext cx="9144000" cy="4015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38752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b="1" dirty="0"/>
              <a:t>O que </a:t>
            </a:r>
            <a:r>
              <a:rPr lang="en-US" altLang="en-US" sz="2000" b="1" dirty="0" err="1"/>
              <a:t>é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uma</a:t>
            </a:r>
            <a:r>
              <a:rPr lang="en-US" altLang="en-US" sz="2000" b="1" dirty="0"/>
              <a:t> startup?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EE250-AE62-4A48-B8BE-26E249361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1" y="1700808"/>
            <a:ext cx="9019717" cy="43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3612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pt-BR" altLang="en-US" sz="2000" dirty="0"/>
              <a:t>Abordagens em </a:t>
            </a:r>
            <a:r>
              <a:rPr lang="pt-BR" altLang="en-US" sz="2000" dirty="0" err="1"/>
              <a:t>Lean</a:t>
            </a:r>
            <a:r>
              <a:rPr lang="pt-BR" altLang="en-US" sz="2000" dirty="0"/>
              <a:t> Startup – MVP </a:t>
            </a:r>
            <a:r>
              <a:rPr lang="pt-BR" altLang="en-US" sz="2000" dirty="0" err="1"/>
              <a:t>Canvas</a:t>
            </a:r>
            <a:endParaRPr lang="pt-BR" altLang="pt-BR" sz="2000" dirty="0">
              <a:ea typeface="宋体" pitchFamily="2" charset="-122"/>
            </a:endParaRPr>
          </a:p>
        </p:txBody>
      </p:sp>
      <p:sp>
        <p:nvSpPr>
          <p:cNvPr id="83972" name="AutoShape 4" descr="Image result for easy taxi startup weeke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3974" name="AutoShape 6" descr="Image result for easy taxi startup weeke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0354" name="Picture 2" descr="https://player.slideplayer.com.br/83/13651968/slides/slide_4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017967"/>
            <a:ext cx="7786710" cy="58400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8752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en-US" sz="2000" dirty="0"/>
              <a:t>Abordagens em </a:t>
            </a:r>
            <a:r>
              <a:rPr lang="pt-BR" altLang="en-US" sz="2000" dirty="0" err="1"/>
              <a:t>Lean</a:t>
            </a:r>
            <a:r>
              <a:rPr lang="pt-BR" altLang="en-US" sz="2000" dirty="0"/>
              <a:t> Startup – MVP </a:t>
            </a:r>
            <a:r>
              <a:rPr lang="pt-BR" altLang="en-US" sz="2000" dirty="0" err="1"/>
              <a:t>Canvas</a:t>
            </a:r>
            <a:endParaRPr lang="pt-BR" altLang="en-US" sz="2000" dirty="0"/>
          </a:p>
        </p:txBody>
      </p:sp>
      <p:pic>
        <p:nvPicPr>
          <p:cNvPr id="17410" name="Picture 2" descr="https://player.slideplayer.com.br/83/13651968/slides/slide_4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185874"/>
            <a:ext cx="7562835" cy="5672126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en-US" sz="2000" dirty="0"/>
              <a:t>Abordagens em </a:t>
            </a:r>
            <a:r>
              <a:rPr lang="pt-BR" altLang="en-US" sz="2000" dirty="0" err="1"/>
              <a:t>Lean</a:t>
            </a:r>
            <a:r>
              <a:rPr lang="pt-BR" altLang="en-US" sz="2000" dirty="0"/>
              <a:t> Startup – MVP </a:t>
            </a:r>
            <a:r>
              <a:rPr lang="pt-BR" altLang="en-US" sz="2000" dirty="0" err="1"/>
              <a:t>Canvas</a:t>
            </a:r>
            <a:endParaRPr lang="pt-BR" altLang="en-US" sz="2000" dirty="0"/>
          </a:p>
        </p:txBody>
      </p:sp>
      <p:pic>
        <p:nvPicPr>
          <p:cNvPr id="103426" name="Picture 2" descr="https://player.slideplayer.com.br/83/13651968/slides/slide_4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071521"/>
            <a:ext cx="7715304" cy="578647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en-US" sz="2000" dirty="0"/>
              <a:t>Abordagens em </a:t>
            </a:r>
            <a:r>
              <a:rPr lang="pt-BR" altLang="en-US" sz="2000" dirty="0" err="1"/>
              <a:t>Lean</a:t>
            </a:r>
            <a:r>
              <a:rPr lang="pt-BR" altLang="en-US" sz="2000" dirty="0"/>
              <a:t> Startup – MVP </a:t>
            </a:r>
            <a:r>
              <a:rPr lang="pt-BR" altLang="en-US" sz="2000" dirty="0" err="1"/>
              <a:t>Canvas</a:t>
            </a:r>
            <a:endParaRPr lang="pt-BR" altLang="en-US" sz="2000" dirty="0"/>
          </a:p>
        </p:txBody>
      </p:sp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285860"/>
            <a:ext cx="6310351" cy="519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en-US" sz="2000" dirty="0"/>
              <a:t>Business </a:t>
            </a:r>
            <a:r>
              <a:rPr lang="pt-BR" altLang="en-US" sz="2000" dirty="0" err="1"/>
              <a:t>Model</a:t>
            </a:r>
            <a:r>
              <a:rPr lang="pt-BR" altLang="en-US" sz="2000" dirty="0"/>
              <a:t> </a:t>
            </a:r>
            <a:r>
              <a:rPr lang="pt-BR" altLang="en-US" sz="2000" dirty="0" err="1"/>
              <a:t>Canvas</a:t>
            </a:r>
            <a:endParaRPr lang="pt-BR" altLang="en-US" sz="2000" dirty="0"/>
          </a:p>
        </p:txBody>
      </p:sp>
      <p:pic>
        <p:nvPicPr>
          <p:cNvPr id="105474" name="Picture 2" descr="Image result for business model canva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0"/>
            <a:ext cx="9144000" cy="592933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en-US" sz="2000" dirty="0"/>
              <a:t>Machine </a:t>
            </a:r>
            <a:r>
              <a:rPr lang="pt-BR" altLang="en-US" sz="2000" dirty="0" err="1"/>
              <a:t>Learning</a:t>
            </a:r>
            <a:r>
              <a:rPr lang="pt-BR" altLang="en-US" sz="2000" dirty="0"/>
              <a:t> </a:t>
            </a:r>
            <a:r>
              <a:rPr lang="pt-BR" altLang="en-US" sz="2000" dirty="0" err="1"/>
              <a:t>Canvas</a:t>
            </a:r>
            <a:endParaRPr lang="pt-BR" altLang="en-US" sz="2000" dirty="0"/>
          </a:p>
        </p:txBody>
      </p:sp>
      <p:pic>
        <p:nvPicPr>
          <p:cNvPr id="1026" name="Picture 2" descr="https://static1.squarespace.com/static/5206b718e4b0bdc26006bae2/t/57d96dda37c5819632bb55d4/1546094718734/?format=1500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000108"/>
            <a:ext cx="8300853" cy="585789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 err="1"/>
              <a:t>Hackathon</a:t>
            </a:r>
            <a:r>
              <a:rPr lang="pt-BR" sz="2000" dirty="0"/>
              <a:t> 101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005359"/>
            <a:ext cx="7572428" cy="5400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 err="1"/>
              <a:t>Hackathon</a:t>
            </a:r>
            <a:r>
              <a:rPr lang="pt-BR" sz="2000" dirty="0"/>
              <a:t> 101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43757"/>
            <a:ext cx="9144000" cy="5171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 err="1"/>
              <a:t>Hackathon</a:t>
            </a:r>
            <a:r>
              <a:rPr lang="pt-BR" sz="2000" dirty="0"/>
              <a:t> 101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71612"/>
            <a:ext cx="9144000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 err="1"/>
              <a:t>Hackathon</a:t>
            </a:r>
            <a:r>
              <a:rPr lang="pt-BR" sz="2000" dirty="0"/>
              <a:t> 101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714" y="1510963"/>
            <a:ext cx="9169714" cy="384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ítulo 3"/>
          <p:cNvSpPr>
            <a:spLocks noGrp="1"/>
          </p:cNvSpPr>
          <p:nvPr>
            <p:ph type="ctrTitle"/>
          </p:nvPr>
        </p:nvSpPr>
        <p:spPr>
          <a:xfrm>
            <a:off x="468313" y="115888"/>
            <a:ext cx="7127875" cy="792162"/>
          </a:xfrm>
        </p:spPr>
        <p:txBody>
          <a:bodyPr/>
          <a:lstStyle/>
          <a:p>
            <a:r>
              <a:rPr lang="pt-BR" altLang="en-US" sz="2000" dirty="0"/>
              <a:t>O que </a:t>
            </a:r>
            <a:r>
              <a:rPr lang="en-US" altLang="en-US" sz="2000" dirty="0" err="1"/>
              <a:t>é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uma</a:t>
            </a:r>
            <a:r>
              <a:rPr lang="en-US" altLang="en-US" sz="2000" dirty="0"/>
              <a:t> startup?</a:t>
            </a:r>
            <a:endParaRPr lang="pt-BR" altLang="en-US" sz="20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627F7-0A54-4348-B051-76CEF0016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144000" cy="430305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3494119" y="609120"/>
            <a:ext cx="2581656" cy="1861379"/>
            <a:chOff x="4561364" y="220720"/>
            <a:chExt cx="3442208" cy="1861379"/>
          </a:xfrm>
        </p:grpSpPr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4561364" y="220720"/>
              <a:ext cx="3442208" cy="186137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rgbClr val="676767"/>
                </a:solidFill>
                <a:ea typeface="ＭＳ Ｐゴシック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27539" y="308355"/>
              <a:ext cx="180779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solidFill>
                    <a:srgbClr val="EBF7FF"/>
                  </a:solidFill>
                </a:rPr>
                <a:t>Protótipo</a:t>
              </a:r>
              <a:endParaRPr lang="en-US" sz="1400" dirty="0">
                <a:solidFill>
                  <a:srgbClr val="EBF7FF"/>
                </a:solidFill>
              </a:endParaRPr>
            </a:p>
          </p:txBody>
        </p:sp>
      </p:grpSp>
      <p:sp>
        <p:nvSpPr>
          <p:cNvPr id="9" name="Freeform 8"/>
          <p:cNvSpPr>
            <a:spLocks/>
          </p:cNvSpPr>
          <p:nvPr/>
        </p:nvSpPr>
        <p:spPr bwMode="black">
          <a:xfrm>
            <a:off x="3493942" y="1421925"/>
            <a:ext cx="2581656" cy="85923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lIns="121915" tIns="60957" rIns="121915" bIns="60957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1400" kern="0" dirty="0">
              <a:solidFill>
                <a:srgbClr val="EBF7FF"/>
              </a:solidFill>
              <a:ea typeface="ＭＳ Ｐゴシック" charset="0"/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233249" y="816359"/>
            <a:ext cx="3095370" cy="1208472"/>
            <a:chOff x="196643" y="138629"/>
            <a:chExt cx="4127160" cy="1208472"/>
          </a:xfrm>
        </p:grpSpPr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96643" y="164306"/>
              <a:ext cx="4127160" cy="1182795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rgbClr val="676767"/>
                </a:solidFill>
                <a:ea typeface="ＭＳ Ｐゴシック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91982" y="138629"/>
              <a:ext cx="18978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solidFill>
                    <a:srgbClr val="EBF7FF"/>
                  </a:solidFill>
                </a:rPr>
                <a:t>Idéia</a:t>
              </a:r>
              <a:r>
                <a:rPr lang="en-US" sz="1400" dirty="0">
                  <a:solidFill>
                    <a:srgbClr val="EBF7FF"/>
                  </a:solidFill>
                </a:rPr>
                <a:t> V2.0</a:t>
              </a: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227016" y="2222709"/>
            <a:ext cx="3095368" cy="3568635"/>
            <a:chOff x="3025573" y="878681"/>
            <a:chExt cx="4127157" cy="3664941"/>
          </a:xfrm>
        </p:grpSpPr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3025573" y="878681"/>
              <a:ext cx="4127157" cy="3664941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rgbClr val="EBF7FF"/>
                </a:solidFill>
                <a:ea typeface="ＭＳ Ｐゴシック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150217" y="1019150"/>
              <a:ext cx="1897835" cy="316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solidFill>
                    <a:srgbClr val="EBF7FF"/>
                  </a:solidFill>
                </a:rPr>
                <a:t>Idéia</a:t>
              </a:r>
              <a:r>
                <a:rPr lang="en-US" sz="1400" dirty="0">
                  <a:solidFill>
                    <a:srgbClr val="EBF7FF"/>
                  </a:solidFill>
                </a:rPr>
                <a:t> V1.0</a:t>
              </a:r>
            </a:p>
          </p:txBody>
        </p:sp>
      </p:grpSp>
      <p:sp>
        <p:nvSpPr>
          <p:cNvPr id="16" name="Freeform 15"/>
          <p:cNvSpPr>
            <a:spLocks/>
          </p:cNvSpPr>
          <p:nvPr/>
        </p:nvSpPr>
        <p:spPr bwMode="black">
          <a:xfrm>
            <a:off x="227016" y="3955887"/>
            <a:ext cx="3095368" cy="186137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lIns="121915" tIns="60957" rIns="121915" bIns="60957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1400" kern="0" dirty="0">
              <a:solidFill>
                <a:srgbClr val="676767"/>
              </a:solidFill>
              <a:ea typeface="ＭＳ Ｐゴシック" charset="0"/>
            </a:endParaRPr>
          </a:p>
        </p:txBody>
      </p:sp>
      <p:grpSp>
        <p:nvGrpSpPr>
          <p:cNvPr id="5" name="Group 16"/>
          <p:cNvGrpSpPr/>
          <p:nvPr/>
        </p:nvGrpSpPr>
        <p:grpSpPr>
          <a:xfrm>
            <a:off x="227016" y="5267999"/>
            <a:ext cx="3095368" cy="713746"/>
            <a:chOff x="196649" y="5291870"/>
            <a:chExt cx="4127157" cy="713746"/>
          </a:xfrm>
        </p:grpSpPr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96649" y="5291870"/>
              <a:ext cx="4127157" cy="71374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rgbClr val="676767"/>
                </a:solidFill>
                <a:ea typeface="ＭＳ Ｐゴシック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7176" y="5444456"/>
              <a:ext cx="38771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pc="300" dirty="0" err="1">
                  <a:solidFill>
                    <a:srgbClr val="FFFFFF"/>
                  </a:solidFill>
                </a:rPr>
                <a:t>Fase</a:t>
              </a:r>
              <a:r>
                <a:rPr lang="en-US" sz="1400" spc="300" dirty="0">
                  <a:solidFill>
                    <a:srgbClr val="FFFFFF"/>
                  </a:solidFill>
                </a:rPr>
                <a:t> de </a:t>
              </a:r>
              <a:r>
                <a:rPr lang="en-US" sz="1400" spc="300" dirty="0" err="1">
                  <a:solidFill>
                    <a:srgbClr val="FFFFFF"/>
                  </a:solidFill>
                </a:rPr>
                <a:t>Ideação</a:t>
              </a:r>
              <a:endParaRPr lang="en-US" sz="1400" spc="3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Group 22"/>
          <p:cNvGrpSpPr/>
          <p:nvPr/>
        </p:nvGrpSpPr>
        <p:grpSpPr>
          <a:xfrm>
            <a:off x="233444" y="1535542"/>
            <a:ext cx="3095368" cy="571588"/>
            <a:chOff x="4771524" y="1002953"/>
            <a:chExt cx="4127157" cy="571588"/>
          </a:xfrm>
        </p:grpSpPr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4771524" y="1002953"/>
              <a:ext cx="4127157" cy="57158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rgbClr val="676767"/>
                </a:solidFill>
                <a:ea typeface="ＭＳ Ｐゴシック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50567" y="1141427"/>
              <a:ext cx="32639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pc="300" dirty="0">
                  <a:solidFill>
                    <a:srgbClr val="FFFFFF"/>
                  </a:solidFill>
                </a:rPr>
                <a:t>CONSOLIDAÇÃO</a:t>
              </a:r>
            </a:p>
          </p:txBody>
        </p:sp>
      </p:grpSp>
      <p:grpSp>
        <p:nvGrpSpPr>
          <p:cNvPr id="10" name="Group 25"/>
          <p:cNvGrpSpPr/>
          <p:nvPr/>
        </p:nvGrpSpPr>
        <p:grpSpPr>
          <a:xfrm>
            <a:off x="3474888" y="2634979"/>
            <a:ext cx="2581656" cy="3568635"/>
            <a:chOff x="3025573" y="878681"/>
            <a:chExt cx="4127157" cy="3664941"/>
          </a:xfrm>
        </p:grpSpPr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3025573" y="878681"/>
              <a:ext cx="4127157" cy="3664941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rgbClr val="EBF7FF"/>
                </a:solidFill>
                <a:ea typeface="ＭＳ Ｐゴシック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80526" y="1019150"/>
              <a:ext cx="2167526" cy="316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solidFill>
                    <a:srgbClr val="EBF7FF"/>
                  </a:solidFill>
                </a:rPr>
                <a:t>Idéia</a:t>
              </a:r>
              <a:r>
                <a:rPr lang="en-US" sz="1400" dirty="0">
                  <a:solidFill>
                    <a:srgbClr val="EBF7FF"/>
                  </a:solidFill>
                </a:rPr>
                <a:t> V3.0</a:t>
              </a:r>
            </a:p>
          </p:txBody>
        </p:sp>
      </p:grpSp>
      <p:sp>
        <p:nvSpPr>
          <p:cNvPr id="29" name="Freeform 28"/>
          <p:cNvSpPr>
            <a:spLocks/>
          </p:cNvSpPr>
          <p:nvPr/>
        </p:nvSpPr>
        <p:spPr bwMode="black">
          <a:xfrm>
            <a:off x="3474888" y="4368157"/>
            <a:ext cx="2581656" cy="186137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lIns="121915" tIns="60957" rIns="121915" bIns="60957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1400" kern="0" dirty="0">
              <a:solidFill>
                <a:srgbClr val="676767"/>
              </a:solidFill>
              <a:ea typeface="ＭＳ Ｐゴシック" charset="0"/>
            </a:endParaRPr>
          </a:p>
        </p:txBody>
      </p:sp>
      <p:grpSp>
        <p:nvGrpSpPr>
          <p:cNvPr id="13" name="Group 29"/>
          <p:cNvGrpSpPr/>
          <p:nvPr/>
        </p:nvGrpSpPr>
        <p:grpSpPr>
          <a:xfrm>
            <a:off x="3474889" y="5680269"/>
            <a:ext cx="2581656" cy="713746"/>
            <a:chOff x="4535724" y="5291870"/>
            <a:chExt cx="3442208" cy="713746"/>
          </a:xfrm>
        </p:grpSpPr>
        <p:sp>
          <p:nvSpPr>
            <p:cNvPr id="31" name="Freeform 30"/>
            <p:cNvSpPr>
              <a:spLocks/>
            </p:cNvSpPr>
            <p:nvPr/>
          </p:nvSpPr>
          <p:spPr bwMode="black">
            <a:xfrm>
              <a:off x="4535724" y="5291870"/>
              <a:ext cx="3442208" cy="71374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0" dirty="0">
                <a:solidFill>
                  <a:srgbClr val="676767"/>
                </a:solidFill>
                <a:ea typeface="ＭＳ Ｐゴシック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558241" y="5498010"/>
              <a:ext cx="33971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pc="300" dirty="0" err="1">
                  <a:solidFill>
                    <a:srgbClr val="FFFFFF"/>
                  </a:solidFill>
                </a:rPr>
                <a:t>Finalização</a:t>
              </a:r>
              <a:r>
                <a:rPr lang="en-US" sz="1400" spc="300" dirty="0">
                  <a:solidFill>
                    <a:srgbClr val="FFFFFF"/>
                  </a:solidFill>
                </a:rPr>
                <a:t> </a:t>
              </a:r>
              <a:r>
                <a:rPr lang="en-US" sz="1400" spc="300" dirty="0" err="1">
                  <a:solidFill>
                    <a:srgbClr val="FFFFFF"/>
                  </a:solidFill>
                </a:rPr>
                <a:t>da</a:t>
              </a:r>
              <a:r>
                <a:rPr lang="en-US" sz="1400" spc="300" dirty="0">
                  <a:solidFill>
                    <a:srgbClr val="FFFFFF"/>
                  </a:solidFill>
                </a:rPr>
                <a:t> </a:t>
              </a:r>
              <a:r>
                <a:rPr lang="en-US" sz="1400" spc="300" dirty="0" err="1">
                  <a:solidFill>
                    <a:srgbClr val="FFFFFF"/>
                  </a:solidFill>
                </a:rPr>
                <a:t>Idéia</a:t>
              </a:r>
              <a:endParaRPr lang="en-US" sz="1400" spc="3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32"/>
          <p:cNvGrpSpPr/>
          <p:nvPr/>
        </p:nvGrpSpPr>
        <p:grpSpPr>
          <a:xfrm>
            <a:off x="3920252" y="3496928"/>
            <a:ext cx="523480" cy="2256206"/>
            <a:chOff x="4391180" y="1836937"/>
            <a:chExt cx="697973" cy="2256206"/>
          </a:xfrm>
        </p:grpSpPr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4391180" y="1836937"/>
              <a:ext cx="697973" cy="225620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adFill>
              <a:gsLst>
                <a:gs pos="0">
                  <a:srgbClr val="2968AF"/>
                </a:gs>
                <a:gs pos="100000">
                  <a:srgbClr val="32B2D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rgbClr val="EBF7FF"/>
                </a:solidFill>
                <a:ea typeface="ＭＳ Ｐゴシック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3661436" y="2723058"/>
              <a:ext cx="2092411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EBF7FF"/>
                  </a:solidFill>
                </a:rPr>
                <a:t>Expert Checkpoint</a:t>
              </a:r>
            </a:p>
          </p:txBody>
        </p:sp>
      </p:grpSp>
      <p:grpSp>
        <p:nvGrpSpPr>
          <p:cNvPr id="20" name="Group 35"/>
          <p:cNvGrpSpPr/>
          <p:nvPr/>
        </p:nvGrpSpPr>
        <p:grpSpPr>
          <a:xfrm>
            <a:off x="5137468" y="3156766"/>
            <a:ext cx="523480" cy="2561949"/>
            <a:chOff x="5267514" y="1496774"/>
            <a:chExt cx="697973" cy="2561949"/>
          </a:xfrm>
        </p:grpSpPr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5267514" y="1621237"/>
              <a:ext cx="697973" cy="243748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adFill>
              <a:gsLst>
                <a:gs pos="0">
                  <a:srgbClr val="2968AF"/>
                </a:gs>
                <a:gs pos="100000">
                  <a:srgbClr val="32B2D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rgbClr val="EBF7FF"/>
                </a:solidFill>
                <a:ea typeface="ＭＳ Ｐゴシック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4356521" y="2524849"/>
              <a:ext cx="2466520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EBF7FF"/>
                  </a:solidFill>
                </a:rPr>
                <a:t>Finalização</a:t>
              </a:r>
              <a:r>
                <a:rPr lang="en-US" sz="1400" dirty="0">
                  <a:solidFill>
                    <a:srgbClr val="EBF7FF"/>
                  </a:solidFill>
                </a:rPr>
                <a:t> </a:t>
              </a:r>
              <a:r>
                <a:rPr lang="en-US" sz="1400" dirty="0" err="1">
                  <a:solidFill>
                    <a:srgbClr val="EBF7FF"/>
                  </a:solidFill>
                </a:rPr>
                <a:t>da</a:t>
              </a:r>
              <a:r>
                <a:rPr lang="en-US" sz="1400" dirty="0">
                  <a:solidFill>
                    <a:srgbClr val="EBF7FF"/>
                  </a:solidFill>
                </a:rPr>
                <a:t> </a:t>
              </a:r>
              <a:r>
                <a:rPr lang="en-US" sz="1400" dirty="0" err="1">
                  <a:solidFill>
                    <a:srgbClr val="EBF7FF"/>
                  </a:solidFill>
                </a:rPr>
                <a:t>Conceituação</a:t>
              </a:r>
              <a:endParaRPr lang="en-US" sz="1400" dirty="0">
                <a:solidFill>
                  <a:srgbClr val="EBF7FF"/>
                </a:solidFill>
              </a:endParaRPr>
            </a:p>
          </p:txBody>
        </p:sp>
      </p:grpSp>
      <p:grpSp>
        <p:nvGrpSpPr>
          <p:cNvPr id="21" name="Group 38"/>
          <p:cNvGrpSpPr/>
          <p:nvPr/>
        </p:nvGrpSpPr>
        <p:grpSpPr>
          <a:xfrm>
            <a:off x="3493764" y="1832005"/>
            <a:ext cx="2581656" cy="713746"/>
            <a:chOff x="4535724" y="5291870"/>
            <a:chExt cx="3442208" cy="713746"/>
          </a:xfrm>
        </p:grpSpPr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4535724" y="5291870"/>
              <a:ext cx="3442208" cy="71374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rgbClr val="676767"/>
                </a:solidFill>
                <a:ea typeface="ＭＳ Ｐゴシック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58241" y="5491083"/>
              <a:ext cx="33971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pc="300" dirty="0">
                  <a:solidFill>
                    <a:srgbClr val="FFFFFF"/>
                  </a:solidFill>
                </a:rPr>
                <a:t>PROTOTIPAÇÃO</a:t>
              </a:r>
            </a:p>
          </p:txBody>
        </p:sp>
      </p:grpSp>
      <p:grpSp>
        <p:nvGrpSpPr>
          <p:cNvPr id="22" name="Group 41"/>
          <p:cNvGrpSpPr/>
          <p:nvPr/>
        </p:nvGrpSpPr>
        <p:grpSpPr>
          <a:xfrm rot="5400000">
            <a:off x="4416731" y="771188"/>
            <a:ext cx="697973" cy="1692155"/>
            <a:chOff x="4391180" y="1836937"/>
            <a:chExt cx="697973" cy="2256206"/>
          </a:xfrm>
        </p:grpSpPr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4391180" y="1836937"/>
              <a:ext cx="697973" cy="225620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adFill>
              <a:gsLst>
                <a:gs pos="0">
                  <a:srgbClr val="2968AF"/>
                </a:gs>
                <a:gs pos="100000">
                  <a:srgbClr val="32B2D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rgbClr val="EBF7FF"/>
                </a:solidFill>
                <a:ea typeface="ＭＳ Ｐゴシック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16200000">
              <a:off x="3630659" y="2774356"/>
              <a:ext cx="2092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EBF7FF"/>
                  </a:solidFill>
                </a:rPr>
                <a:t>Coaching </a:t>
              </a:r>
            </a:p>
          </p:txBody>
        </p:sp>
      </p:grpSp>
      <p:grpSp>
        <p:nvGrpSpPr>
          <p:cNvPr id="23" name="Group 44"/>
          <p:cNvGrpSpPr/>
          <p:nvPr/>
        </p:nvGrpSpPr>
        <p:grpSpPr>
          <a:xfrm>
            <a:off x="6215482" y="2634979"/>
            <a:ext cx="2581656" cy="3568635"/>
            <a:chOff x="3025573" y="878681"/>
            <a:chExt cx="4127157" cy="3664941"/>
          </a:xfrm>
        </p:grpSpPr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3025573" y="878681"/>
              <a:ext cx="4127157" cy="3664941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rgbClr val="EBF7FF"/>
                </a:solidFill>
                <a:ea typeface="ＭＳ Ｐゴシック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880526" y="1019150"/>
              <a:ext cx="2167526" cy="316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EBF7FF"/>
                  </a:solidFill>
                </a:rPr>
                <a:t>Pitch</a:t>
              </a:r>
            </a:p>
          </p:txBody>
        </p:sp>
      </p:grpSp>
      <p:sp>
        <p:nvSpPr>
          <p:cNvPr id="48" name="Freeform 47"/>
          <p:cNvSpPr>
            <a:spLocks/>
          </p:cNvSpPr>
          <p:nvPr/>
        </p:nvSpPr>
        <p:spPr bwMode="black">
          <a:xfrm>
            <a:off x="6215482" y="4368157"/>
            <a:ext cx="2581656" cy="186137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lIns="121915" tIns="60957" rIns="121915" bIns="60957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1400" kern="0" dirty="0">
              <a:solidFill>
                <a:srgbClr val="676767"/>
              </a:solidFill>
              <a:ea typeface="ＭＳ Ｐゴシック" charset="0"/>
            </a:endParaRPr>
          </a:p>
        </p:txBody>
      </p:sp>
      <p:grpSp>
        <p:nvGrpSpPr>
          <p:cNvPr id="26" name="Group 48"/>
          <p:cNvGrpSpPr/>
          <p:nvPr/>
        </p:nvGrpSpPr>
        <p:grpSpPr>
          <a:xfrm>
            <a:off x="6215483" y="5680269"/>
            <a:ext cx="2581656" cy="729360"/>
            <a:chOff x="4535724" y="5291870"/>
            <a:chExt cx="3442208" cy="729360"/>
          </a:xfrm>
        </p:grpSpPr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4535724" y="5291870"/>
              <a:ext cx="3442208" cy="71374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0" dirty="0">
                <a:solidFill>
                  <a:srgbClr val="676767"/>
                </a:solidFill>
                <a:ea typeface="ＭＳ Ｐゴシック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558241" y="5498010"/>
              <a:ext cx="33971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pc="300" dirty="0" err="1">
                  <a:solidFill>
                    <a:srgbClr val="FFFFFF"/>
                  </a:solidFill>
                </a:rPr>
                <a:t>Treinamento</a:t>
              </a:r>
              <a:r>
                <a:rPr lang="en-US" sz="1400" spc="300" dirty="0">
                  <a:solidFill>
                    <a:srgbClr val="FFFFFF"/>
                  </a:solidFill>
                </a:rPr>
                <a:t> de Pitch/Demo</a:t>
              </a:r>
            </a:p>
          </p:txBody>
        </p:sp>
      </p:grpSp>
      <p:grpSp>
        <p:nvGrpSpPr>
          <p:cNvPr id="30" name="Group 51"/>
          <p:cNvGrpSpPr/>
          <p:nvPr/>
        </p:nvGrpSpPr>
        <p:grpSpPr>
          <a:xfrm>
            <a:off x="6660846" y="3496928"/>
            <a:ext cx="523480" cy="2256206"/>
            <a:chOff x="4391180" y="1836937"/>
            <a:chExt cx="697973" cy="2256206"/>
          </a:xfrm>
        </p:grpSpPr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4391180" y="1836937"/>
              <a:ext cx="697973" cy="225620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adFill>
              <a:gsLst>
                <a:gs pos="0">
                  <a:srgbClr val="2968AF"/>
                </a:gs>
                <a:gs pos="100000">
                  <a:srgbClr val="32B2D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rgbClr val="EBF7FF"/>
                </a:solidFill>
                <a:ea typeface="ＭＳ Ｐゴシック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rot="16200000">
              <a:off x="3661436" y="2723058"/>
              <a:ext cx="2092411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EBF7FF"/>
                  </a:solidFill>
                </a:rPr>
                <a:t>Preparação</a:t>
              </a:r>
              <a:r>
                <a:rPr lang="en-US" sz="1400" dirty="0">
                  <a:solidFill>
                    <a:srgbClr val="EBF7FF"/>
                  </a:solidFill>
                </a:rPr>
                <a:t> do Pitch</a:t>
              </a:r>
            </a:p>
          </p:txBody>
        </p:sp>
      </p:grpSp>
      <p:grpSp>
        <p:nvGrpSpPr>
          <p:cNvPr id="33" name="Group 54"/>
          <p:cNvGrpSpPr/>
          <p:nvPr/>
        </p:nvGrpSpPr>
        <p:grpSpPr>
          <a:xfrm>
            <a:off x="7878062" y="3156766"/>
            <a:ext cx="523480" cy="2561949"/>
            <a:chOff x="5267514" y="1496774"/>
            <a:chExt cx="697973" cy="2561949"/>
          </a:xfrm>
        </p:grpSpPr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5267514" y="1621237"/>
              <a:ext cx="697973" cy="243748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adFill>
              <a:gsLst>
                <a:gs pos="0">
                  <a:srgbClr val="2968AF"/>
                </a:gs>
                <a:gs pos="100000">
                  <a:srgbClr val="32B2D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rgbClr val="EBF7FF"/>
                </a:solidFill>
                <a:ea typeface="ＭＳ Ｐゴシック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 rot="16200000">
              <a:off x="4356521" y="2524849"/>
              <a:ext cx="2466520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EBF7FF"/>
                  </a:solidFill>
                </a:rPr>
                <a:t>Preparação</a:t>
              </a:r>
              <a:r>
                <a:rPr lang="en-US" sz="1400" dirty="0">
                  <a:solidFill>
                    <a:srgbClr val="EBF7FF"/>
                  </a:solidFill>
                </a:rPr>
                <a:t> </a:t>
              </a:r>
              <a:r>
                <a:rPr lang="en-US" sz="1400" dirty="0" err="1">
                  <a:solidFill>
                    <a:srgbClr val="EBF7FF"/>
                  </a:solidFill>
                </a:rPr>
                <a:t>da</a:t>
              </a:r>
              <a:r>
                <a:rPr lang="en-US" sz="1400" dirty="0">
                  <a:solidFill>
                    <a:srgbClr val="EBF7FF"/>
                  </a:solidFill>
                </a:rPr>
                <a:t> Demo</a:t>
              </a:r>
            </a:p>
          </p:txBody>
        </p:sp>
      </p:grpSp>
      <p:grpSp>
        <p:nvGrpSpPr>
          <p:cNvPr id="36" name="Group 57"/>
          <p:cNvGrpSpPr/>
          <p:nvPr/>
        </p:nvGrpSpPr>
        <p:grpSpPr>
          <a:xfrm>
            <a:off x="6251639" y="595806"/>
            <a:ext cx="2581656" cy="1861379"/>
            <a:chOff x="4561364" y="220720"/>
            <a:chExt cx="3442208" cy="1861379"/>
          </a:xfrm>
        </p:grpSpPr>
        <p:sp>
          <p:nvSpPr>
            <p:cNvPr id="59" name="Freeform 58"/>
            <p:cNvSpPr>
              <a:spLocks/>
            </p:cNvSpPr>
            <p:nvPr/>
          </p:nvSpPr>
          <p:spPr bwMode="black">
            <a:xfrm>
              <a:off x="4561364" y="220720"/>
              <a:ext cx="3442208" cy="186137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rgbClr val="676767"/>
                </a:solidFill>
                <a:ea typeface="ＭＳ Ｐゴシック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327539" y="308355"/>
              <a:ext cx="180779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solidFill>
                    <a:srgbClr val="EBF7FF"/>
                  </a:solidFill>
                </a:rPr>
                <a:t>Vencedores</a:t>
              </a:r>
              <a:endParaRPr lang="en-US" sz="1400" dirty="0">
                <a:solidFill>
                  <a:srgbClr val="EBF7FF"/>
                </a:solidFill>
              </a:endParaRPr>
            </a:p>
          </p:txBody>
        </p:sp>
      </p:grpSp>
      <p:sp>
        <p:nvSpPr>
          <p:cNvPr id="61" name="Freeform 60"/>
          <p:cNvSpPr>
            <a:spLocks/>
          </p:cNvSpPr>
          <p:nvPr/>
        </p:nvSpPr>
        <p:spPr bwMode="black">
          <a:xfrm>
            <a:off x="6251463" y="1408612"/>
            <a:ext cx="2581656" cy="85923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lIns="121915" tIns="60957" rIns="121915" bIns="60957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1400" kern="0" dirty="0">
              <a:solidFill>
                <a:srgbClr val="EBF7FF"/>
              </a:solidFill>
              <a:ea typeface="ＭＳ Ｐゴシック" charset="0"/>
            </a:endParaRPr>
          </a:p>
        </p:txBody>
      </p:sp>
      <p:grpSp>
        <p:nvGrpSpPr>
          <p:cNvPr id="39" name="Group 61"/>
          <p:cNvGrpSpPr/>
          <p:nvPr/>
        </p:nvGrpSpPr>
        <p:grpSpPr>
          <a:xfrm>
            <a:off x="6251285" y="1818691"/>
            <a:ext cx="2581656" cy="713746"/>
            <a:chOff x="4535724" y="5291870"/>
            <a:chExt cx="3442208" cy="713746"/>
          </a:xfrm>
        </p:grpSpPr>
        <p:sp>
          <p:nvSpPr>
            <p:cNvPr id="63" name="Freeform 62"/>
            <p:cNvSpPr>
              <a:spLocks/>
            </p:cNvSpPr>
            <p:nvPr/>
          </p:nvSpPr>
          <p:spPr bwMode="black">
            <a:xfrm>
              <a:off x="4535724" y="5291870"/>
              <a:ext cx="3442208" cy="71374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rgbClr val="676767"/>
                </a:solidFill>
                <a:ea typeface="ＭＳ Ｐゴシック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558241" y="5498010"/>
              <a:ext cx="33971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pc="300" dirty="0">
                  <a:solidFill>
                    <a:srgbClr val="FFFFFF"/>
                  </a:solidFill>
                </a:rPr>
                <a:t>BANCA</a:t>
              </a:r>
            </a:p>
          </p:txBody>
        </p:sp>
      </p:grpSp>
      <p:grpSp>
        <p:nvGrpSpPr>
          <p:cNvPr id="42" name="Group 64"/>
          <p:cNvGrpSpPr/>
          <p:nvPr/>
        </p:nvGrpSpPr>
        <p:grpSpPr>
          <a:xfrm rot="5400000">
            <a:off x="7174251" y="757874"/>
            <a:ext cx="697973" cy="1692155"/>
            <a:chOff x="4391180" y="1836937"/>
            <a:chExt cx="697973" cy="2256206"/>
          </a:xfrm>
        </p:grpSpPr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4391180" y="1836937"/>
              <a:ext cx="697973" cy="225620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adFill>
              <a:gsLst>
                <a:gs pos="0">
                  <a:srgbClr val="2968AF"/>
                </a:gs>
                <a:gs pos="100000">
                  <a:srgbClr val="32B2D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rgbClr val="EBF7FF"/>
                </a:solidFill>
                <a:ea typeface="ＭＳ Ｐゴシック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 rot="16200000">
              <a:off x="3630659" y="2774355"/>
              <a:ext cx="2092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EBF7FF"/>
                  </a:solidFill>
                </a:rPr>
                <a:t>Pitch e demo</a:t>
              </a:r>
            </a:p>
          </p:txBody>
        </p:sp>
      </p:grpSp>
      <p:grpSp>
        <p:nvGrpSpPr>
          <p:cNvPr id="45" name="Group 67"/>
          <p:cNvGrpSpPr/>
          <p:nvPr/>
        </p:nvGrpSpPr>
        <p:grpSpPr>
          <a:xfrm>
            <a:off x="1207179" y="2930560"/>
            <a:ext cx="523480" cy="2410305"/>
            <a:chOff x="4391180" y="1682838"/>
            <a:chExt cx="697973" cy="2410305"/>
          </a:xfrm>
        </p:grpSpPr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4391180" y="1682838"/>
              <a:ext cx="697973" cy="2410305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adFill>
              <a:gsLst>
                <a:gs pos="0">
                  <a:srgbClr val="2968AF"/>
                </a:gs>
                <a:gs pos="100000">
                  <a:srgbClr val="32B2D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rgbClr val="EBF7FF"/>
                </a:solidFill>
                <a:ea typeface="ＭＳ Ｐゴシック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 rot="16200000">
              <a:off x="3661436" y="2723058"/>
              <a:ext cx="2092411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EBF7FF"/>
                  </a:solidFill>
                </a:rPr>
                <a:t>Definição</a:t>
              </a:r>
              <a:r>
                <a:rPr lang="en-US" sz="1400" dirty="0">
                  <a:solidFill>
                    <a:srgbClr val="EBF7FF"/>
                  </a:solidFill>
                </a:rPr>
                <a:t> do </a:t>
              </a:r>
              <a:r>
                <a:rPr lang="en-US" sz="1400" dirty="0" err="1">
                  <a:solidFill>
                    <a:srgbClr val="EBF7FF"/>
                  </a:solidFill>
                </a:rPr>
                <a:t>Problema</a:t>
              </a:r>
              <a:endParaRPr lang="en-US" sz="1400" dirty="0">
                <a:solidFill>
                  <a:srgbClr val="EBF7FF"/>
                </a:solidFill>
              </a:endParaRPr>
            </a:p>
          </p:txBody>
        </p:sp>
      </p:grpSp>
      <p:grpSp>
        <p:nvGrpSpPr>
          <p:cNvPr id="49" name="Group 70"/>
          <p:cNvGrpSpPr/>
          <p:nvPr/>
        </p:nvGrpSpPr>
        <p:grpSpPr>
          <a:xfrm>
            <a:off x="1889596" y="3273169"/>
            <a:ext cx="523480" cy="2033274"/>
            <a:chOff x="5267514" y="2025448"/>
            <a:chExt cx="697973" cy="2033274"/>
          </a:xfrm>
        </p:grpSpPr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5267514" y="2507457"/>
              <a:ext cx="697973" cy="1551265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adFill>
              <a:gsLst>
                <a:gs pos="0">
                  <a:srgbClr val="2968AF"/>
                </a:gs>
                <a:gs pos="100000">
                  <a:srgbClr val="32B2D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rgbClr val="EBF7FF"/>
                </a:solidFill>
                <a:ea typeface="ＭＳ Ｐゴシック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 rot="16200000">
              <a:off x="4620858" y="2789186"/>
              <a:ext cx="1937846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EBF7FF"/>
                  </a:solidFill>
                </a:rPr>
                <a:t>Criatividade</a:t>
              </a:r>
              <a:endParaRPr lang="en-US" sz="1400" dirty="0">
                <a:solidFill>
                  <a:srgbClr val="EBF7FF"/>
                </a:solidFill>
              </a:endParaRPr>
            </a:p>
          </p:txBody>
        </p:sp>
      </p:grpSp>
      <p:grpSp>
        <p:nvGrpSpPr>
          <p:cNvPr id="52" name="Group 73"/>
          <p:cNvGrpSpPr/>
          <p:nvPr/>
        </p:nvGrpSpPr>
        <p:grpSpPr>
          <a:xfrm>
            <a:off x="2544199" y="3176332"/>
            <a:ext cx="545001" cy="2164532"/>
            <a:chOff x="6115153" y="1928611"/>
            <a:chExt cx="726668" cy="2164532"/>
          </a:xfrm>
        </p:grpSpPr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6143848" y="1946863"/>
              <a:ext cx="697973" cy="2146280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adFill>
              <a:gsLst>
                <a:gs pos="0">
                  <a:srgbClr val="2968AF"/>
                </a:gs>
                <a:gs pos="100000">
                  <a:srgbClr val="32B2D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rgbClr val="EBF7FF"/>
                </a:solidFill>
                <a:ea typeface="ＭＳ Ｐゴシック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 rot="16200000">
              <a:off x="5438816" y="2604948"/>
              <a:ext cx="2050299" cy="69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EBF7FF"/>
                  </a:solidFill>
                </a:rPr>
                <a:t>Conceituação</a:t>
              </a:r>
              <a:r>
                <a:rPr lang="en-US" sz="1400" dirty="0">
                  <a:solidFill>
                    <a:srgbClr val="EBF7FF"/>
                  </a:solidFill>
                </a:rPr>
                <a:t> </a:t>
              </a:r>
              <a:r>
                <a:rPr lang="en-US" sz="1400" dirty="0" err="1">
                  <a:solidFill>
                    <a:srgbClr val="EBF7FF"/>
                  </a:solidFill>
                </a:rPr>
                <a:t>da</a:t>
              </a:r>
              <a:r>
                <a:rPr lang="en-US" sz="1400" dirty="0">
                  <a:solidFill>
                    <a:srgbClr val="EBF7FF"/>
                  </a:solidFill>
                </a:rPr>
                <a:t> </a:t>
              </a:r>
              <a:r>
                <a:rPr lang="en-US" sz="1400" dirty="0" err="1">
                  <a:solidFill>
                    <a:srgbClr val="EBF7FF"/>
                  </a:solidFill>
                </a:rPr>
                <a:t>Solução</a:t>
              </a:r>
              <a:endParaRPr lang="en-US" sz="1400" dirty="0">
                <a:solidFill>
                  <a:srgbClr val="EBF7FF"/>
                </a:solidFill>
              </a:endParaRPr>
            </a:p>
          </p:txBody>
        </p:sp>
      </p:grpSp>
      <p:grpSp>
        <p:nvGrpSpPr>
          <p:cNvPr id="55" name="Group 76"/>
          <p:cNvGrpSpPr/>
          <p:nvPr/>
        </p:nvGrpSpPr>
        <p:grpSpPr>
          <a:xfrm>
            <a:off x="472965" y="2947940"/>
            <a:ext cx="523480" cy="2392923"/>
            <a:chOff x="3529674" y="1877578"/>
            <a:chExt cx="697973" cy="2215565"/>
          </a:xfrm>
        </p:grpSpPr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3529674" y="2089043"/>
              <a:ext cx="697973" cy="2004100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adFill>
              <a:gsLst>
                <a:gs pos="0">
                  <a:srgbClr val="2968AF"/>
                </a:gs>
                <a:gs pos="100000">
                  <a:srgbClr val="32B2D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rgbClr val="EBF7FF"/>
                </a:solidFill>
                <a:ea typeface="ＭＳ Ｐゴシック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 rot="16200000">
              <a:off x="2785570" y="2728876"/>
              <a:ext cx="2112966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EBF7FF"/>
                  </a:solidFill>
                </a:rPr>
                <a:t>Fase</a:t>
              </a:r>
              <a:r>
                <a:rPr lang="en-US" sz="1400" dirty="0">
                  <a:solidFill>
                    <a:srgbClr val="EBF7FF"/>
                  </a:solidFill>
                </a:rPr>
                <a:t> de </a:t>
              </a:r>
              <a:r>
                <a:rPr lang="en-US" sz="1400" dirty="0" err="1">
                  <a:solidFill>
                    <a:srgbClr val="EBF7FF"/>
                  </a:solidFill>
                </a:rPr>
                <a:t>Inspiração</a:t>
              </a:r>
              <a:endParaRPr lang="en-US" sz="1400" dirty="0">
                <a:solidFill>
                  <a:srgbClr val="EBF7FF"/>
                </a:solidFill>
              </a:endParaRPr>
            </a:p>
          </p:txBody>
        </p:sp>
      </p:grpSp>
      <p:grpSp>
        <p:nvGrpSpPr>
          <p:cNvPr id="58" name="Group 79"/>
          <p:cNvGrpSpPr/>
          <p:nvPr/>
        </p:nvGrpSpPr>
        <p:grpSpPr>
          <a:xfrm>
            <a:off x="920452" y="1339875"/>
            <a:ext cx="1692155" cy="325198"/>
            <a:chOff x="1115926" y="581014"/>
            <a:chExt cx="2256206" cy="279268"/>
          </a:xfrm>
        </p:grpSpPr>
        <p:sp>
          <p:nvSpPr>
            <p:cNvPr id="81" name="Freeform 80"/>
            <p:cNvSpPr>
              <a:spLocks/>
            </p:cNvSpPr>
            <p:nvPr/>
          </p:nvSpPr>
          <p:spPr bwMode="black">
            <a:xfrm rot="5400000">
              <a:off x="2106068" y="-409128"/>
              <a:ext cx="275921" cy="225620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adFill>
              <a:gsLst>
                <a:gs pos="0">
                  <a:srgbClr val="2968AF"/>
                </a:gs>
                <a:gs pos="100000">
                  <a:srgbClr val="32B2DF"/>
                </a:gs>
              </a:gsLst>
              <a:lin ang="2700000" scaled="0"/>
            </a:gra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rgbClr val="EBF7FF"/>
                </a:solidFill>
                <a:ea typeface="ＭＳ Ｐゴシック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222123" y="595975"/>
              <a:ext cx="1809762" cy="264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EBF7FF"/>
                  </a:solidFill>
                </a:rPr>
                <a:t>What “if”?</a:t>
              </a:r>
            </a:p>
          </p:txBody>
        </p:sp>
      </p:grpSp>
      <p:grpSp>
        <p:nvGrpSpPr>
          <p:cNvPr id="62" name="Group 93"/>
          <p:cNvGrpSpPr/>
          <p:nvPr/>
        </p:nvGrpSpPr>
        <p:grpSpPr>
          <a:xfrm>
            <a:off x="285720" y="5643578"/>
            <a:ext cx="3095368" cy="648159"/>
            <a:chOff x="196649" y="5291870"/>
            <a:chExt cx="4127157" cy="791588"/>
          </a:xfrm>
        </p:grpSpPr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96649" y="5291870"/>
              <a:ext cx="4127157" cy="71374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lIns="121915" tIns="60957" rIns="121915" bIns="60957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2400" kern="0" dirty="0">
                <a:solidFill>
                  <a:srgbClr val="676767"/>
                </a:solidFill>
                <a:ea typeface="ＭＳ Ｐゴシック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57176" y="5444456"/>
              <a:ext cx="3877165" cy="639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pc="300" dirty="0" err="1">
                  <a:solidFill>
                    <a:srgbClr val="FFFFFF"/>
                  </a:solidFill>
                </a:rPr>
                <a:t>Conceitualizando</a:t>
              </a:r>
              <a:r>
                <a:rPr lang="en-US" sz="1400" spc="300" dirty="0">
                  <a:solidFill>
                    <a:srgbClr val="FFFFFF"/>
                  </a:solidFill>
                </a:rPr>
                <a:t> o </a:t>
              </a:r>
              <a:r>
                <a:rPr lang="en-US" sz="1400" spc="300" dirty="0" err="1">
                  <a:solidFill>
                    <a:srgbClr val="FFFFFF"/>
                  </a:solidFill>
                </a:rPr>
                <a:t>Tema</a:t>
              </a:r>
              <a:r>
                <a:rPr lang="en-US" sz="1400" spc="300" dirty="0">
                  <a:solidFill>
                    <a:srgbClr val="FFFFFF"/>
                  </a:solidFill>
                </a:rPr>
                <a:t>/</a:t>
              </a:r>
              <a:r>
                <a:rPr lang="en-US" sz="1400" spc="300" dirty="0" err="1">
                  <a:solidFill>
                    <a:srgbClr val="FFFFFF"/>
                  </a:solidFill>
                </a:rPr>
                <a:t>Solução</a:t>
              </a:r>
              <a:endParaRPr lang="en-US" sz="1400" spc="3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049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29" grpId="0" animBg="1"/>
      <p:bldP spid="48" grpId="0" animBg="1"/>
      <p:bldP spid="6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 err="1"/>
              <a:t>Hackathon</a:t>
            </a:r>
            <a:r>
              <a:rPr lang="pt-BR" sz="2000" dirty="0"/>
              <a:t> 101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68313" y="1357298"/>
            <a:ext cx="8299450" cy="50720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dirty="0"/>
              <a:t>Num </a:t>
            </a:r>
            <a:r>
              <a:rPr lang="en-US" sz="2400" b="1" dirty="0" err="1"/>
              <a:t>primeiro</a:t>
            </a:r>
            <a:r>
              <a:rPr lang="en-US" sz="2400" b="1" dirty="0"/>
              <a:t> </a:t>
            </a:r>
            <a:r>
              <a:rPr lang="en-US" sz="2400" b="1" dirty="0" err="1"/>
              <a:t>momento</a:t>
            </a:r>
            <a:r>
              <a:rPr lang="en-US" sz="2400" b="1" dirty="0"/>
              <a:t> (</a:t>
            </a:r>
            <a:r>
              <a:rPr lang="en-US" sz="2400" b="1" dirty="0" err="1"/>
              <a:t>Início</a:t>
            </a:r>
            <a:r>
              <a:rPr lang="en-US" sz="2400" b="1" dirty="0"/>
              <a:t> do </a:t>
            </a:r>
            <a:r>
              <a:rPr lang="en-US" sz="2400" b="1" i="1" dirty="0" err="1"/>
              <a:t>hackathon</a:t>
            </a:r>
            <a:r>
              <a:rPr lang="en-US" sz="2400" b="1" dirty="0"/>
              <a:t>):</a:t>
            </a:r>
          </a:p>
          <a:p>
            <a:pPr>
              <a:defRPr/>
            </a:pPr>
            <a:endParaRPr lang="en-US" sz="2400" b="1" dirty="0"/>
          </a:p>
          <a:p>
            <a:pPr marL="685800" lvl="2">
              <a:spcBef>
                <a:spcPts val="1000"/>
              </a:spcBef>
              <a:defRPr/>
            </a:pPr>
            <a:r>
              <a:rPr lang="pt-BR" dirty="0"/>
              <a:t>Formação de Equipes.</a:t>
            </a:r>
            <a:endParaRPr lang="en-US" b="1" dirty="0"/>
          </a:p>
          <a:p>
            <a:pPr lvl="1">
              <a:defRPr/>
            </a:pPr>
            <a:r>
              <a:rPr lang="pt-BR" sz="2000" dirty="0"/>
              <a:t>Construindo</a:t>
            </a:r>
            <a:r>
              <a:rPr lang="pt-BR" sz="2000" i="1" dirty="0"/>
              <a:t> </a:t>
            </a:r>
            <a:r>
              <a:rPr lang="pt-BR" sz="2000" i="1" dirty="0" err="1"/>
              <a:t>mindset</a:t>
            </a:r>
            <a:r>
              <a:rPr lang="pt-BR" sz="2000" i="1" dirty="0"/>
              <a:t> </a:t>
            </a:r>
            <a:r>
              <a:rPr lang="pt-BR" sz="2000" dirty="0"/>
              <a:t>para o tema do desafio;</a:t>
            </a:r>
          </a:p>
          <a:p>
            <a:pPr lvl="1">
              <a:defRPr/>
            </a:pPr>
            <a:r>
              <a:rPr lang="pt-BR" sz="2000" dirty="0"/>
              <a:t>Verificar exemplos de soluções e startups no campo do desafio;</a:t>
            </a:r>
          </a:p>
          <a:p>
            <a:pPr lvl="1">
              <a:defRPr/>
            </a:pPr>
            <a:endParaRPr lang="pt-BR" sz="2000" dirty="0"/>
          </a:p>
          <a:p>
            <a:pPr>
              <a:defRPr/>
            </a:pPr>
            <a:r>
              <a:rPr lang="en-US" sz="2400" b="1" dirty="0"/>
              <a:t>Com a </a:t>
            </a:r>
            <a:r>
              <a:rPr lang="en-US" sz="2400" b="1" dirty="0" err="1"/>
              <a:t>equipe</a:t>
            </a:r>
            <a:r>
              <a:rPr lang="en-US" sz="2400" b="1" dirty="0"/>
              <a:t> </a:t>
            </a:r>
            <a:r>
              <a:rPr lang="en-US" sz="2400" b="1" dirty="0" err="1"/>
              <a:t>formada</a:t>
            </a:r>
            <a:r>
              <a:rPr lang="en-US" sz="2400" b="1" dirty="0"/>
              <a:t>:</a:t>
            </a:r>
          </a:p>
          <a:p>
            <a:pPr>
              <a:defRPr/>
            </a:pPr>
            <a:endParaRPr lang="en-US" sz="2400" dirty="0"/>
          </a:p>
          <a:p>
            <a:pPr lvl="1">
              <a:defRPr/>
            </a:pPr>
            <a:r>
              <a:rPr lang="pt-BR" sz="2000" dirty="0"/>
              <a:t>Definir o estado da arte em torno da temática do desafio;</a:t>
            </a:r>
          </a:p>
          <a:p>
            <a:pPr lvl="1">
              <a:defRPr/>
            </a:pPr>
            <a:r>
              <a:rPr lang="pt-BR" sz="2000" dirty="0"/>
              <a:t>Descobrir projetos inspiradores;</a:t>
            </a:r>
          </a:p>
          <a:p>
            <a:pPr lvl="1">
              <a:defRPr/>
            </a:pPr>
            <a:r>
              <a:rPr lang="pt-BR" sz="2000" dirty="0"/>
              <a:t>Vá além dos projetos existentes!</a:t>
            </a:r>
          </a:p>
          <a:p>
            <a:pPr lvl="1">
              <a:defRPr/>
            </a:pPr>
            <a:r>
              <a:rPr lang="pt-BR" sz="2000" dirty="0"/>
              <a:t>Inovar sem reinventar a roda;</a:t>
            </a:r>
          </a:p>
          <a:p>
            <a:pPr lvl="1">
              <a:defRPr/>
            </a:pPr>
            <a:r>
              <a:rPr lang="pt-BR" sz="2000" dirty="0"/>
              <a:t>Anote as inspirações em </a:t>
            </a:r>
            <a:r>
              <a:rPr lang="pt-BR" sz="2000" i="1" dirty="0" err="1"/>
              <a:t>post-its</a:t>
            </a:r>
            <a:r>
              <a:rPr lang="pt-BR" sz="2000" i="1" dirty="0"/>
              <a:t>.</a:t>
            </a:r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endParaRPr lang="en-US" sz="24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 err="1"/>
              <a:t>Hackathon</a:t>
            </a:r>
            <a:r>
              <a:rPr lang="pt-BR" sz="2000" dirty="0"/>
              <a:t> 101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68313" y="1357298"/>
            <a:ext cx="8299450" cy="50720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dirty="0" err="1"/>
              <a:t>Após</a:t>
            </a:r>
            <a:r>
              <a:rPr lang="en-US" sz="2400" b="1" dirty="0"/>
              <a:t> o “</a:t>
            </a:r>
            <a:r>
              <a:rPr lang="en-US" sz="2400" b="1" dirty="0" err="1"/>
              <a:t>toró</a:t>
            </a:r>
            <a:r>
              <a:rPr lang="en-US" sz="2400" b="1" dirty="0"/>
              <a:t> de </a:t>
            </a:r>
            <a:r>
              <a:rPr lang="en-US" sz="2400" b="1" dirty="0" err="1"/>
              <a:t>idéias</a:t>
            </a:r>
            <a:r>
              <a:rPr lang="en-US" sz="2400" b="1" dirty="0"/>
              <a:t>”:</a:t>
            </a:r>
          </a:p>
          <a:p>
            <a:pPr>
              <a:defRPr/>
            </a:pPr>
            <a:endParaRPr lang="en-US" sz="2400" b="1" dirty="0"/>
          </a:p>
          <a:p>
            <a:pPr lvl="1">
              <a:defRPr/>
            </a:pPr>
            <a:r>
              <a:rPr lang="pt-BR" sz="2000" dirty="0"/>
              <a:t>Entendendo o desafio;</a:t>
            </a:r>
          </a:p>
          <a:p>
            <a:pPr lvl="1">
              <a:defRPr/>
            </a:pPr>
            <a:r>
              <a:rPr lang="pt-BR" sz="2000" dirty="0"/>
              <a:t>Definir mais precisamente o problema a ser solucionado;</a:t>
            </a:r>
          </a:p>
          <a:p>
            <a:pPr lvl="1">
              <a:defRPr/>
            </a:pPr>
            <a:r>
              <a:rPr lang="pt-BR" sz="2000" dirty="0"/>
              <a:t>Qual é a causa dessa questão?;</a:t>
            </a:r>
          </a:p>
          <a:p>
            <a:pPr lvl="1">
              <a:defRPr/>
            </a:pPr>
            <a:r>
              <a:rPr lang="pt-BR" sz="2000" dirty="0"/>
              <a:t>“</a:t>
            </a:r>
            <a:r>
              <a:rPr lang="pt-BR" sz="2000" dirty="0" err="1"/>
              <a:t>Clusterizar</a:t>
            </a:r>
            <a:r>
              <a:rPr lang="pt-BR" sz="2000" dirty="0"/>
              <a:t>” idéias advindas do “toró de idéias”.</a:t>
            </a:r>
          </a:p>
          <a:p>
            <a:pPr lvl="1">
              <a:defRPr/>
            </a:pPr>
            <a:endParaRPr lang="pt-BR" sz="2000" dirty="0"/>
          </a:p>
          <a:p>
            <a:pPr>
              <a:defRPr/>
            </a:pPr>
            <a:r>
              <a:rPr lang="en-US" sz="2400" b="1" dirty="0"/>
              <a:t>A </a:t>
            </a:r>
            <a:r>
              <a:rPr lang="en-US" sz="2400" b="1" dirty="0" err="1"/>
              <a:t>tecnologia</a:t>
            </a:r>
            <a:r>
              <a:rPr lang="en-US" sz="2400" b="1" dirty="0"/>
              <a:t> é “</a:t>
            </a:r>
            <a:r>
              <a:rPr lang="en-US" sz="2400" b="1" dirty="0" err="1"/>
              <a:t>meio</a:t>
            </a:r>
            <a:r>
              <a:rPr lang="en-US" sz="2400" b="1" dirty="0"/>
              <a:t>”:</a:t>
            </a:r>
          </a:p>
          <a:p>
            <a:pPr>
              <a:defRPr/>
            </a:pPr>
            <a:endParaRPr lang="en-US" sz="2400" dirty="0"/>
          </a:p>
          <a:p>
            <a:pPr lvl="1">
              <a:defRPr/>
            </a:pPr>
            <a:r>
              <a:rPr lang="pt-BR" sz="2000" dirty="0"/>
              <a:t>“A melhor maneira de ter uma boa idéia é ter muitas </a:t>
            </a:r>
            <a:r>
              <a:rPr lang="pt-BR" sz="2000" dirty="0" err="1"/>
              <a:t>ideias</a:t>
            </a:r>
            <a:r>
              <a:rPr lang="pt-BR" sz="2000" dirty="0"/>
              <a:t>.” (</a:t>
            </a:r>
            <a:r>
              <a:rPr lang="pt-BR" sz="2000" dirty="0" err="1"/>
              <a:t>L.Pauling</a:t>
            </a:r>
            <a:r>
              <a:rPr lang="pt-BR" sz="2000" dirty="0"/>
              <a:t>)</a:t>
            </a:r>
          </a:p>
          <a:p>
            <a:pPr lvl="1">
              <a:defRPr/>
            </a:pPr>
            <a:r>
              <a:rPr lang="pt-BR" sz="2000" dirty="0"/>
              <a:t>Use a criatividade para criar novas soluções;</a:t>
            </a:r>
          </a:p>
          <a:p>
            <a:pPr lvl="1">
              <a:defRPr/>
            </a:pPr>
            <a:r>
              <a:rPr lang="pt-BR" sz="2000" dirty="0"/>
              <a:t>Incluir dados, pessoas, coisas, processos (Olho no lance!);</a:t>
            </a:r>
          </a:p>
          <a:p>
            <a:pPr lvl="1">
              <a:defRPr/>
            </a:pPr>
            <a:r>
              <a:rPr lang="pt-BR" sz="2000" dirty="0"/>
              <a:t>Use a tecnologia para resolver o problema.</a:t>
            </a: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endParaRPr lang="en-US" sz="2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 err="1"/>
              <a:t>Hackathon</a:t>
            </a:r>
            <a:r>
              <a:rPr lang="pt-BR" sz="2000" dirty="0"/>
              <a:t> 101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68313" y="1357298"/>
            <a:ext cx="8299450" cy="50720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dirty="0" err="1"/>
              <a:t>Imaginando</a:t>
            </a:r>
            <a:r>
              <a:rPr lang="en-US" sz="2400" b="1" dirty="0"/>
              <a:t> o MVP:</a:t>
            </a:r>
          </a:p>
          <a:p>
            <a:pPr>
              <a:defRPr/>
            </a:pPr>
            <a:endParaRPr lang="en-US" sz="2400" b="1" dirty="0"/>
          </a:p>
          <a:p>
            <a:pPr lvl="1">
              <a:defRPr/>
            </a:pPr>
            <a:r>
              <a:rPr lang="pt-BR" sz="2000" dirty="0"/>
              <a:t>Advindo das idéias favoritas de seu “quadro” (Aconselho usar o </a:t>
            </a:r>
            <a:r>
              <a:rPr lang="pt-BR" sz="2000" dirty="0" err="1"/>
              <a:t>Trello</a:t>
            </a:r>
            <a:r>
              <a:rPr lang="pt-BR" sz="2000" dirty="0"/>
              <a:t>);</a:t>
            </a:r>
          </a:p>
          <a:p>
            <a:pPr lvl="1">
              <a:defRPr/>
            </a:pPr>
            <a:r>
              <a:rPr lang="pt-BR" sz="2000" dirty="0"/>
              <a:t>Selecione as melhores idéias;</a:t>
            </a:r>
          </a:p>
          <a:p>
            <a:pPr lvl="1">
              <a:defRPr/>
            </a:pPr>
            <a:r>
              <a:rPr lang="pt-BR" sz="2000" dirty="0"/>
              <a:t>Desenvolver um conceito de solução.</a:t>
            </a:r>
          </a:p>
          <a:p>
            <a:pPr lvl="1">
              <a:defRPr/>
            </a:pPr>
            <a:endParaRPr lang="pt-BR" sz="2000" dirty="0"/>
          </a:p>
          <a:p>
            <a:pPr>
              <a:defRPr/>
            </a:pPr>
            <a:r>
              <a:rPr lang="en-US" sz="2400" b="1" dirty="0" err="1"/>
              <a:t>Prototipando</a:t>
            </a:r>
            <a:r>
              <a:rPr lang="en-US" sz="2400" b="1" dirty="0"/>
              <a:t> o MVP:</a:t>
            </a:r>
          </a:p>
          <a:p>
            <a:pPr>
              <a:defRPr/>
            </a:pPr>
            <a:endParaRPr lang="en-US" sz="2400" dirty="0"/>
          </a:p>
          <a:p>
            <a:pPr lvl="1">
              <a:defRPr/>
            </a:pPr>
            <a:r>
              <a:rPr lang="pt-BR" sz="2000" dirty="0"/>
              <a:t>A idéia está na versão 2.0;</a:t>
            </a:r>
          </a:p>
          <a:p>
            <a:pPr lvl="1">
              <a:defRPr/>
            </a:pPr>
            <a:r>
              <a:rPr lang="pt-BR" sz="2000" dirty="0"/>
              <a:t>Pronto para começar com a prototipagem.</a:t>
            </a:r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endParaRPr lang="en-US" sz="24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 err="1"/>
              <a:t>Hackathon</a:t>
            </a:r>
            <a:r>
              <a:rPr lang="pt-BR" sz="2000" dirty="0"/>
              <a:t> 101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68313" y="1357298"/>
            <a:ext cx="8299450" cy="50720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dirty="0" err="1"/>
              <a:t>Aproveitando</a:t>
            </a:r>
            <a:r>
              <a:rPr lang="en-US" sz="2400" b="1" dirty="0"/>
              <a:t> </a:t>
            </a:r>
            <a:r>
              <a:rPr lang="en-US" sz="2400" b="1" dirty="0" err="1"/>
              <a:t>os</a:t>
            </a:r>
            <a:r>
              <a:rPr lang="en-US" sz="2400" b="1" dirty="0"/>
              <a:t> </a:t>
            </a:r>
            <a:r>
              <a:rPr lang="en-US" sz="2400" b="1" dirty="0" err="1"/>
              <a:t>mentores</a:t>
            </a:r>
            <a:r>
              <a:rPr lang="en-US" sz="2400" b="1" dirty="0"/>
              <a:t>:</a:t>
            </a:r>
          </a:p>
          <a:p>
            <a:pPr>
              <a:defRPr/>
            </a:pPr>
            <a:endParaRPr lang="en-US" sz="2400" b="1" dirty="0"/>
          </a:p>
          <a:p>
            <a:pPr lvl="1">
              <a:defRPr/>
            </a:pPr>
            <a:r>
              <a:rPr lang="pt-BR" sz="2000" dirty="0"/>
              <a:t>Construção de competências técnicas;</a:t>
            </a:r>
          </a:p>
          <a:p>
            <a:pPr lvl="1">
              <a:defRPr/>
            </a:pPr>
            <a:r>
              <a:rPr lang="pt-BR" sz="2000" dirty="0"/>
              <a:t>Perguntas e respostas, exemplos, discussão interativa.</a:t>
            </a:r>
          </a:p>
          <a:p>
            <a:pPr lvl="1">
              <a:defRPr/>
            </a:pPr>
            <a:endParaRPr lang="pt-BR" sz="2000" dirty="0"/>
          </a:p>
          <a:p>
            <a:pPr>
              <a:defRPr/>
            </a:pPr>
            <a:r>
              <a:rPr lang="en-US" sz="2400" b="1" dirty="0" err="1"/>
              <a:t>Preparando</a:t>
            </a:r>
            <a:r>
              <a:rPr lang="en-US" sz="2400" b="1" dirty="0"/>
              <a:t> um demo/</a:t>
            </a:r>
            <a:r>
              <a:rPr lang="en-US" sz="2400" b="1" i="1" dirty="0"/>
              <a:t>pitch</a:t>
            </a:r>
            <a:r>
              <a:rPr lang="en-US" sz="2400" b="1" dirty="0"/>
              <a:t> de </a:t>
            </a:r>
            <a:r>
              <a:rPr lang="en-US" sz="2400" b="1" dirty="0" err="1"/>
              <a:t>elevador</a:t>
            </a:r>
            <a:r>
              <a:rPr lang="en-US" sz="2400" b="1" dirty="0"/>
              <a:t>:</a:t>
            </a:r>
          </a:p>
          <a:p>
            <a:pPr>
              <a:defRPr/>
            </a:pPr>
            <a:endParaRPr lang="en-US" sz="2400" dirty="0"/>
          </a:p>
          <a:p>
            <a:pPr lvl="1">
              <a:defRPr/>
            </a:pPr>
            <a:r>
              <a:rPr lang="pt-BR" sz="2000" dirty="0"/>
              <a:t>Pergunte o "se" com relação ao impacto para negócio;</a:t>
            </a:r>
          </a:p>
          <a:p>
            <a:pPr lvl="1">
              <a:defRPr/>
            </a:pPr>
            <a:r>
              <a:rPr lang="pt-BR" sz="2000" dirty="0"/>
              <a:t>Iterar a inovação o quanto for possível;</a:t>
            </a:r>
          </a:p>
          <a:p>
            <a:pPr lvl="1">
              <a:defRPr/>
            </a:pPr>
            <a:r>
              <a:rPr lang="pt-BR" sz="2000" dirty="0"/>
              <a:t>Projetar a experiência do usuário (Foco no usuário!).</a:t>
            </a: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endParaRPr lang="en-US" sz="24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 err="1"/>
              <a:t>Hackathon</a:t>
            </a:r>
            <a:r>
              <a:rPr lang="pt-BR" sz="2000" dirty="0"/>
              <a:t> 101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68313" y="1142984"/>
            <a:ext cx="8299450" cy="542928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900" b="1" dirty="0" err="1"/>
              <a:t>Dicas</a:t>
            </a:r>
            <a:r>
              <a:rPr lang="en-US" sz="2900" b="1" dirty="0"/>
              <a:t> </a:t>
            </a:r>
            <a:r>
              <a:rPr lang="en-US" sz="2900" b="1" dirty="0" err="1"/>
              <a:t>Finais</a:t>
            </a:r>
            <a:r>
              <a:rPr lang="en-US" sz="2900" b="1" dirty="0"/>
              <a:t>:</a:t>
            </a:r>
          </a:p>
          <a:p>
            <a:pPr>
              <a:defRPr/>
            </a:pPr>
            <a:endParaRPr lang="en-US" sz="2400" dirty="0"/>
          </a:p>
          <a:p>
            <a:pPr lvl="1">
              <a:defRPr/>
            </a:pPr>
            <a:r>
              <a:rPr lang="en-US" sz="2600" dirty="0" err="1"/>
              <a:t>Combinar</a:t>
            </a:r>
            <a:r>
              <a:rPr lang="en-US" sz="2600" dirty="0"/>
              <a:t> </a:t>
            </a:r>
            <a:r>
              <a:rPr lang="en-US" sz="2600" dirty="0" err="1"/>
              <a:t>uma</a:t>
            </a:r>
            <a:r>
              <a:rPr lang="en-US" sz="2600" dirty="0"/>
              <a:t> agenda </a:t>
            </a:r>
            <a:r>
              <a:rPr lang="en-US" sz="2600" dirty="0" err="1"/>
              <a:t>para</a:t>
            </a:r>
            <a:r>
              <a:rPr lang="en-US" sz="2600" dirty="0"/>
              <a:t> </a:t>
            </a:r>
            <a:r>
              <a:rPr lang="en-US" sz="2600" dirty="0" err="1"/>
              <a:t>todo</a:t>
            </a:r>
            <a:r>
              <a:rPr lang="en-US" sz="2600" dirty="0"/>
              <a:t> o </a:t>
            </a:r>
            <a:r>
              <a:rPr lang="en-US" sz="2600" dirty="0" err="1"/>
              <a:t>período</a:t>
            </a:r>
            <a:r>
              <a:rPr lang="en-US" sz="2600" dirty="0"/>
              <a:t> do </a:t>
            </a:r>
            <a:r>
              <a:rPr lang="en-US" sz="2600" i="1" dirty="0" err="1"/>
              <a:t>hackathon</a:t>
            </a:r>
            <a:r>
              <a:rPr lang="en-US" sz="2600" i="1" dirty="0"/>
              <a:t>;</a:t>
            </a:r>
          </a:p>
          <a:p>
            <a:pPr lvl="1">
              <a:defRPr/>
            </a:pPr>
            <a:endParaRPr lang="en-US" sz="2600" i="1" dirty="0"/>
          </a:p>
          <a:p>
            <a:pPr lvl="1">
              <a:defRPr/>
            </a:pPr>
            <a:r>
              <a:rPr lang="en-US" sz="2600" dirty="0" err="1"/>
              <a:t>Definir</a:t>
            </a:r>
            <a:r>
              <a:rPr lang="en-US" sz="2600" dirty="0"/>
              <a:t> </a:t>
            </a:r>
            <a:r>
              <a:rPr lang="en-US" sz="2600" dirty="0" err="1"/>
              <a:t>papéis</a:t>
            </a:r>
            <a:r>
              <a:rPr lang="en-US" sz="2600" dirty="0"/>
              <a:t>;</a:t>
            </a:r>
          </a:p>
          <a:p>
            <a:pPr lvl="1">
              <a:defRPr/>
            </a:pPr>
            <a:endParaRPr lang="en-US" sz="2600" dirty="0"/>
          </a:p>
          <a:p>
            <a:pPr lvl="1">
              <a:defRPr/>
            </a:pPr>
            <a:r>
              <a:rPr lang="en-US" sz="2600" dirty="0" err="1"/>
              <a:t>Elaboração</a:t>
            </a:r>
            <a:r>
              <a:rPr lang="en-US" sz="2600" dirty="0"/>
              <a:t> </a:t>
            </a:r>
            <a:r>
              <a:rPr lang="en-US" sz="2600" dirty="0" err="1"/>
              <a:t>da</a:t>
            </a:r>
            <a:r>
              <a:rPr lang="en-US" sz="2600" dirty="0"/>
              <a:t> </a:t>
            </a:r>
            <a:r>
              <a:rPr lang="en-US" sz="2600" dirty="0" err="1"/>
              <a:t>solução</a:t>
            </a:r>
            <a:r>
              <a:rPr lang="en-US" sz="2600" dirty="0"/>
              <a:t>;</a:t>
            </a:r>
          </a:p>
          <a:p>
            <a:pPr lvl="1">
              <a:defRPr/>
            </a:pPr>
            <a:endParaRPr lang="en-US" sz="2600" dirty="0"/>
          </a:p>
          <a:p>
            <a:pPr lvl="1">
              <a:defRPr/>
            </a:pPr>
            <a:r>
              <a:rPr lang="en-US" sz="2600" dirty="0" err="1"/>
              <a:t>Verificar</a:t>
            </a:r>
            <a:r>
              <a:rPr lang="en-US" sz="2600" dirty="0"/>
              <a:t> a </a:t>
            </a:r>
            <a:r>
              <a:rPr lang="en-US" sz="2600" dirty="0" err="1"/>
              <a:t>necessidade</a:t>
            </a:r>
            <a:r>
              <a:rPr lang="en-US" sz="2600" dirty="0"/>
              <a:t> </a:t>
            </a:r>
            <a:r>
              <a:rPr lang="en-US" sz="2600" dirty="0" err="1"/>
              <a:t>da</a:t>
            </a:r>
            <a:r>
              <a:rPr lang="en-US" sz="2600" dirty="0"/>
              <a:t> </a:t>
            </a:r>
            <a:r>
              <a:rPr lang="en-US" sz="2600" dirty="0" err="1"/>
              <a:t>existências</a:t>
            </a:r>
            <a:r>
              <a:rPr lang="en-US" sz="2600" dirty="0"/>
              <a:t> de </a:t>
            </a:r>
            <a:r>
              <a:rPr lang="en-US" sz="2600" i="1" dirty="0"/>
              <a:t>checkpoints </a:t>
            </a:r>
            <a:r>
              <a:rPr lang="en-US" sz="2600" dirty="0"/>
              <a:t>de </a:t>
            </a:r>
            <a:r>
              <a:rPr lang="en-US" sz="2600" dirty="0" err="1"/>
              <a:t>evolução</a:t>
            </a:r>
            <a:r>
              <a:rPr lang="en-US" sz="2600" dirty="0"/>
              <a:t> do </a:t>
            </a:r>
            <a:r>
              <a:rPr lang="en-US" sz="2600" dirty="0" err="1"/>
              <a:t>projeto</a:t>
            </a:r>
            <a:r>
              <a:rPr lang="en-US" sz="2600" dirty="0"/>
              <a:t>;</a:t>
            </a:r>
          </a:p>
          <a:p>
            <a:pPr lvl="1">
              <a:defRPr/>
            </a:pPr>
            <a:endParaRPr lang="en-US" sz="2600" dirty="0"/>
          </a:p>
          <a:p>
            <a:pPr lvl="1">
              <a:defRPr/>
            </a:pPr>
            <a:r>
              <a:rPr lang="en-US" sz="2600" dirty="0"/>
              <a:t>Tempo </a:t>
            </a:r>
            <a:r>
              <a:rPr lang="en-US" sz="2600" dirty="0" err="1"/>
              <a:t>limite</a:t>
            </a:r>
            <a:r>
              <a:rPr lang="en-US" sz="2600" dirty="0"/>
              <a:t> </a:t>
            </a:r>
            <a:r>
              <a:rPr lang="en-US" sz="2600" dirty="0" err="1"/>
              <a:t>para</a:t>
            </a:r>
            <a:r>
              <a:rPr lang="en-US" sz="2600" dirty="0"/>
              <a:t> </a:t>
            </a:r>
            <a:r>
              <a:rPr lang="en-US" sz="2600" i="1" dirty="0"/>
              <a:t>restart</a:t>
            </a:r>
            <a:r>
              <a:rPr lang="en-US" sz="2600" dirty="0"/>
              <a:t> </a:t>
            </a:r>
            <a:r>
              <a:rPr lang="en-US" sz="2600" dirty="0" err="1"/>
              <a:t>da</a:t>
            </a:r>
            <a:r>
              <a:rPr lang="en-US" sz="2600" dirty="0"/>
              <a:t> </a:t>
            </a:r>
            <a:r>
              <a:rPr lang="en-US" sz="2600" dirty="0" err="1"/>
              <a:t>solução</a:t>
            </a:r>
            <a:r>
              <a:rPr lang="en-US" sz="2600" dirty="0"/>
              <a:t> (</a:t>
            </a:r>
            <a:r>
              <a:rPr lang="en-US" sz="2600" dirty="0" err="1"/>
              <a:t>pivotar</a:t>
            </a:r>
            <a:r>
              <a:rPr lang="en-US" sz="2600" dirty="0"/>
              <a:t>);</a:t>
            </a:r>
          </a:p>
          <a:p>
            <a:pPr lvl="1">
              <a:defRPr/>
            </a:pPr>
            <a:endParaRPr lang="en-US" sz="2600" dirty="0"/>
          </a:p>
          <a:p>
            <a:pPr lvl="1">
              <a:defRPr/>
            </a:pPr>
            <a:r>
              <a:rPr lang="en-US" sz="2600" dirty="0" err="1"/>
              <a:t>Lembrar</a:t>
            </a:r>
            <a:r>
              <a:rPr lang="en-US" sz="2600" dirty="0"/>
              <a:t> de </a:t>
            </a:r>
            <a:r>
              <a:rPr lang="en-US" sz="2600" dirty="0" err="1"/>
              <a:t>reservar</a:t>
            </a:r>
            <a:r>
              <a:rPr lang="en-US" sz="2600" dirty="0"/>
              <a:t> tempo </a:t>
            </a:r>
            <a:r>
              <a:rPr lang="en-US" sz="2600" dirty="0" err="1"/>
              <a:t>para</a:t>
            </a:r>
            <a:r>
              <a:rPr lang="en-US" sz="2600" dirty="0"/>
              <a:t> </a:t>
            </a:r>
            <a:r>
              <a:rPr lang="en-US" sz="2600" dirty="0" err="1"/>
              <a:t>criação</a:t>
            </a:r>
            <a:r>
              <a:rPr lang="en-US" sz="2600" dirty="0"/>
              <a:t> de </a:t>
            </a:r>
            <a:r>
              <a:rPr lang="en-US" sz="2600" dirty="0" err="1"/>
              <a:t>apresentação</a:t>
            </a:r>
            <a:r>
              <a:rPr lang="en-US" sz="2600" dirty="0"/>
              <a:t> e </a:t>
            </a:r>
            <a:r>
              <a:rPr lang="en-US" sz="2600" dirty="0" err="1"/>
              <a:t>treinamento</a:t>
            </a:r>
            <a:r>
              <a:rPr lang="en-US" sz="2600" dirty="0"/>
              <a:t> </a:t>
            </a:r>
            <a:r>
              <a:rPr lang="en-US" sz="2600" dirty="0" err="1"/>
              <a:t>para</a:t>
            </a:r>
            <a:r>
              <a:rPr lang="en-US" sz="2600" dirty="0"/>
              <a:t> o </a:t>
            </a:r>
            <a:r>
              <a:rPr lang="en-US" sz="2600" i="1" dirty="0"/>
              <a:t>pitch</a:t>
            </a:r>
            <a:r>
              <a:rPr lang="en-US" sz="2600" dirty="0"/>
              <a:t> final </a:t>
            </a:r>
            <a:r>
              <a:rPr lang="en-US" sz="2600" dirty="0" err="1"/>
              <a:t>para</a:t>
            </a:r>
            <a:r>
              <a:rPr lang="en-US" sz="2600" dirty="0"/>
              <a:t> </a:t>
            </a:r>
            <a:r>
              <a:rPr lang="en-US" sz="2600" dirty="0" err="1"/>
              <a:t>banca</a:t>
            </a:r>
            <a:r>
              <a:rPr lang="en-US" sz="2600" dirty="0"/>
              <a:t>;</a:t>
            </a:r>
          </a:p>
          <a:p>
            <a:pPr lvl="1">
              <a:defRPr/>
            </a:pPr>
            <a:endParaRPr lang="en-US" sz="2600" dirty="0"/>
          </a:p>
          <a:p>
            <a:pPr lvl="1">
              <a:defRPr/>
            </a:pPr>
            <a:r>
              <a:rPr lang="en-US" sz="2600" dirty="0" err="1"/>
              <a:t>Anotar</a:t>
            </a:r>
            <a:r>
              <a:rPr lang="en-US" sz="2600" dirty="0"/>
              <a:t> as </a:t>
            </a:r>
            <a:r>
              <a:rPr lang="en-US" sz="2600" dirty="0" err="1"/>
              <a:t>principais</a:t>
            </a:r>
            <a:r>
              <a:rPr lang="en-US" sz="2600" dirty="0"/>
              <a:t> </a:t>
            </a:r>
            <a:r>
              <a:rPr lang="en-US" sz="2600" dirty="0" err="1"/>
              <a:t>ações</a:t>
            </a:r>
            <a:r>
              <a:rPr lang="en-US" sz="2600" dirty="0"/>
              <a:t> </a:t>
            </a:r>
            <a:r>
              <a:rPr lang="en-US" sz="2600" dirty="0" err="1"/>
              <a:t>tomadas</a:t>
            </a:r>
            <a:r>
              <a:rPr lang="en-US" sz="2600" dirty="0"/>
              <a:t>, </a:t>
            </a:r>
            <a:r>
              <a:rPr lang="en-US" sz="2600" dirty="0" err="1"/>
              <a:t>marcando</a:t>
            </a:r>
            <a:r>
              <a:rPr lang="en-US" sz="2600" dirty="0"/>
              <a:t> </a:t>
            </a:r>
            <a:r>
              <a:rPr lang="en-US" sz="2600" dirty="0" err="1"/>
              <a:t>os</a:t>
            </a:r>
            <a:r>
              <a:rPr lang="en-US" sz="2600" dirty="0"/>
              <a:t> </a:t>
            </a:r>
            <a:r>
              <a:rPr lang="en-US" sz="2600" dirty="0" err="1"/>
              <a:t>marcos</a:t>
            </a:r>
            <a:r>
              <a:rPr lang="en-US" sz="2600" dirty="0"/>
              <a:t> do </a:t>
            </a:r>
            <a:r>
              <a:rPr lang="en-US" sz="2600" dirty="0" err="1"/>
              <a:t>dia</a:t>
            </a:r>
            <a:r>
              <a:rPr lang="en-US" sz="2600" dirty="0"/>
              <a:t>, </a:t>
            </a:r>
            <a:r>
              <a:rPr lang="en-US" sz="2600" dirty="0" err="1"/>
              <a:t>tanto</a:t>
            </a:r>
            <a:r>
              <a:rPr lang="en-US" sz="2600" dirty="0"/>
              <a:t> </a:t>
            </a:r>
            <a:r>
              <a:rPr lang="en-US" sz="2600" dirty="0" err="1"/>
              <a:t>positivos</a:t>
            </a:r>
            <a:r>
              <a:rPr lang="en-US" sz="2600" dirty="0"/>
              <a:t> </a:t>
            </a:r>
            <a:r>
              <a:rPr lang="en-US" sz="2600" dirty="0" err="1"/>
              <a:t>quanto</a:t>
            </a:r>
            <a:r>
              <a:rPr lang="en-US" sz="2600" dirty="0"/>
              <a:t> </a:t>
            </a:r>
            <a:r>
              <a:rPr lang="en-US" sz="2600" dirty="0" err="1"/>
              <a:t>negativos</a:t>
            </a:r>
            <a:r>
              <a:rPr lang="en-US" sz="2600" dirty="0"/>
              <a:t>.</a:t>
            </a:r>
          </a:p>
          <a:p>
            <a:pPr lvl="1">
              <a:defRPr/>
            </a:pPr>
            <a:endParaRPr lang="en-US" sz="2600" dirty="0"/>
          </a:p>
          <a:p>
            <a:pPr lvl="1">
              <a:defRPr/>
            </a:pPr>
            <a:r>
              <a:rPr lang="en-US" sz="2600" dirty="0" err="1"/>
              <a:t>Após</a:t>
            </a:r>
            <a:r>
              <a:rPr lang="en-US" sz="2600" dirty="0"/>
              <a:t> o </a:t>
            </a:r>
            <a:r>
              <a:rPr lang="en-US" sz="2600" dirty="0" err="1"/>
              <a:t>fim</a:t>
            </a:r>
            <a:r>
              <a:rPr lang="en-US" sz="2600" dirty="0"/>
              <a:t> do </a:t>
            </a:r>
            <a:r>
              <a:rPr lang="en-US" sz="2600" dirty="0" err="1"/>
              <a:t>evento</a:t>
            </a:r>
            <a:r>
              <a:rPr lang="en-US" sz="2600" dirty="0"/>
              <a:t> </a:t>
            </a:r>
            <a:r>
              <a:rPr lang="en-US" sz="2600" dirty="0" err="1"/>
              <a:t>aproveitar</a:t>
            </a:r>
            <a:r>
              <a:rPr lang="en-US" sz="2600" dirty="0"/>
              <a:t> as </a:t>
            </a:r>
            <a:r>
              <a:rPr lang="en-US" sz="2600" dirty="0" err="1"/>
              <a:t>anotações</a:t>
            </a:r>
            <a:r>
              <a:rPr lang="en-US" sz="2600" dirty="0"/>
              <a:t> </a:t>
            </a:r>
            <a:r>
              <a:rPr lang="en-US" sz="2600" dirty="0" err="1"/>
              <a:t>geradas</a:t>
            </a:r>
            <a:r>
              <a:rPr lang="en-US" sz="2600" dirty="0"/>
              <a:t> </a:t>
            </a:r>
            <a:r>
              <a:rPr lang="en-US" sz="2600" dirty="0" err="1"/>
              <a:t>para</a:t>
            </a:r>
            <a:r>
              <a:rPr lang="en-US" sz="2600" dirty="0"/>
              <a:t> </a:t>
            </a:r>
            <a:r>
              <a:rPr lang="en-US" sz="2600" dirty="0" err="1"/>
              <a:t>criar</a:t>
            </a:r>
            <a:r>
              <a:rPr lang="en-US" sz="2600" dirty="0"/>
              <a:t> </a:t>
            </a:r>
            <a:r>
              <a:rPr lang="en-US" sz="2600" dirty="0" err="1"/>
              <a:t>lista</a:t>
            </a:r>
            <a:r>
              <a:rPr lang="en-US" sz="2600" dirty="0"/>
              <a:t> de </a:t>
            </a:r>
            <a:r>
              <a:rPr lang="en-US" sz="2600" dirty="0" err="1"/>
              <a:t>lições</a:t>
            </a:r>
            <a:r>
              <a:rPr lang="en-US" sz="2600" dirty="0"/>
              <a:t> </a:t>
            </a:r>
            <a:r>
              <a:rPr lang="en-US" sz="2600" dirty="0" err="1"/>
              <a:t>aprendidas</a:t>
            </a:r>
            <a:r>
              <a:rPr lang="en-US" sz="2600" dirty="0"/>
              <a:t> e </a:t>
            </a:r>
            <a:r>
              <a:rPr lang="en-US" sz="2600" dirty="0" err="1"/>
              <a:t>pontos</a:t>
            </a:r>
            <a:r>
              <a:rPr lang="en-US" sz="2600" dirty="0"/>
              <a:t> a se </a:t>
            </a:r>
            <a:r>
              <a:rPr lang="en-US" sz="2600" dirty="0" err="1"/>
              <a:t>melhorar</a:t>
            </a:r>
            <a:r>
              <a:rPr lang="en-US" sz="2600" dirty="0"/>
              <a:t> (SWOT </a:t>
            </a:r>
            <a:r>
              <a:rPr lang="en-US" sz="2600" dirty="0" err="1"/>
              <a:t>pessoal</a:t>
            </a:r>
            <a:r>
              <a:rPr lang="en-US" sz="2600" dirty="0"/>
              <a:t> e, se </a:t>
            </a:r>
            <a:r>
              <a:rPr lang="en-US" sz="2600" dirty="0" err="1"/>
              <a:t>acharem</a:t>
            </a:r>
            <a:r>
              <a:rPr lang="en-US" sz="2600" dirty="0"/>
              <a:t> </a:t>
            </a:r>
            <a:r>
              <a:rPr lang="en-US" sz="2600" dirty="0" err="1"/>
              <a:t>interessante</a:t>
            </a:r>
            <a:r>
              <a:rPr lang="en-US" sz="2600" dirty="0"/>
              <a:t>, </a:t>
            </a:r>
            <a:r>
              <a:rPr lang="en-US" sz="2600" dirty="0" err="1"/>
              <a:t>da</a:t>
            </a:r>
            <a:r>
              <a:rPr lang="en-US" sz="2600" dirty="0"/>
              <a:t> </a:t>
            </a:r>
            <a:r>
              <a:rPr lang="en-US" sz="2600" dirty="0" err="1"/>
              <a:t>solução</a:t>
            </a:r>
            <a:r>
              <a:rPr lang="en-US" sz="2600" dirty="0"/>
              <a:t>).</a:t>
            </a:r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endParaRPr lang="en-US" sz="24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 err="1"/>
              <a:t>Hackathon</a:t>
            </a:r>
            <a:r>
              <a:rPr lang="pt-BR" sz="2000" dirty="0"/>
              <a:t> 101</a:t>
            </a:r>
          </a:p>
        </p:txBody>
      </p:sp>
      <p:pic>
        <p:nvPicPr>
          <p:cNvPr id="6146" name="Picture 2" descr="Image result for swot analys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000108"/>
            <a:ext cx="7834314" cy="56309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Espaço Reservado para Texto 4"/>
          <p:cNvSpPr>
            <a:spLocks noGrp="1"/>
          </p:cNvSpPr>
          <p:nvPr>
            <p:ph type="body" sz="quarter" idx="10"/>
          </p:nvPr>
        </p:nvSpPr>
        <p:spPr>
          <a:xfrm>
            <a:off x="0" y="1916113"/>
            <a:ext cx="9144000" cy="3457575"/>
          </a:xfrm>
        </p:spPr>
        <p:txBody>
          <a:bodyPr/>
          <a:lstStyle/>
          <a:p>
            <a:r>
              <a:rPr lang="en-US" altLang="pt-BR" i="1" dirty="0"/>
              <a:t>Bootcamp</a:t>
            </a:r>
          </a:p>
          <a:p>
            <a:r>
              <a:rPr lang="en-US" altLang="pt-BR" sz="2000" dirty="0"/>
              <a:t>Prof. MSc. José </a:t>
            </a:r>
            <a:r>
              <a:rPr lang="en-US" altLang="pt-BR" sz="2000" dirty="0" err="1"/>
              <a:t>Ahirton</a:t>
            </a:r>
            <a:r>
              <a:rPr lang="en-US" altLang="pt-BR" sz="2000" dirty="0"/>
              <a:t> Lopes</a:t>
            </a:r>
          </a:p>
          <a:p>
            <a:endParaRPr lang="en-US" altLang="pt-BR" sz="1800" dirty="0"/>
          </a:p>
          <a:p>
            <a:r>
              <a:rPr lang="en-US" altLang="pt-BR" sz="1800" dirty="0" err="1"/>
              <a:t>Artigos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</a:t>
            </a:r>
            <a:r>
              <a:rPr lang="en-US" altLang="pt-BR" sz="1800" b="0" dirty="0" err="1"/>
              <a:t>www.researchgate.net</a:t>
            </a:r>
            <a:r>
              <a:rPr lang="en-US" altLang="pt-BR" sz="1800" b="0" dirty="0"/>
              <a:t>/profile/Jose_Ahirton_Lopes_Filho2</a:t>
            </a:r>
          </a:p>
          <a:p>
            <a:r>
              <a:rPr lang="en-US" altLang="pt-BR" sz="1800" dirty="0" err="1"/>
              <a:t>Outras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apresentações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</a:t>
            </a:r>
            <a:r>
              <a:rPr lang="en-US" altLang="pt-BR" sz="1800" b="0" dirty="0" err="1"/>
              <a:t>www.slideshare.net</a:t>
            </a:r>
            <a:r>
              <a:rPr lang="en-US" altLang="pt-BR" sz="1800" b="0" dirty="0"/>
              <a:t>/</a:t>
            </a:r>
            <a:r>
              <a:rPr lang="en-US" altLang="pt-BR" sz="1800" b="0" dirty="0" err="1"/>
              <a:t>JosAhirtonBatistaLop</a:t>
            </a:r>
            <a:endParaRPr lang="en-US" altLang="pt-BR" sz="1800" dirty="0"/>
          </a:p>
          <a:p>
            <a:r>
              <a:rPr lang="en-US" altLang="pt-BR" sz="1800" dirty="0" err="1"/>
              <a:t>Github</a:t>
            </a:r>
            <a:r>
              <a:rPr lang="en-US" altLang="pt-BR" sz="1800" dirty="0"/>
              <a:t>: </a:t>
            </a:r>
            <a:r>
              <a:rPr lang="en-US" altLang="pt-BR" sz="1800" b="0" dirty="0"/>
              <a:t>https://github.com/AhirtonLopes</a:t>
            </a:r>
          </a:p>
          <a:p>
            <a:endParaRPr lang="en-US" altLang="pt-BR" sz="1800" b="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3924300" y="2565400"/>
            <a:ext cx="4679950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defRPr/>
            </a:pP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Copyright </a:t>
            </a:r>
            <a:r>
              <a:rPr kumimoji="1" lang="en-US" sz="1400">
                <a:solidFill>
                  <a:schemeClr val="bg1">
                    <a:lumMod val="85000"/>
                  </a:schemeClr>
                </a:solidFill>
              </a:rPr>
              <a:t>© </a:t>
            </a:r>
            <a:r>
              <a:rPr kumimoji="1" lang="en-US" sz="1400" b="1">
                <a:solidFill>
                  <a:schemeClr val="bg1">
                    <a:lumMod val="85000"/>
                  </a:schemeClr>
                </a:solidFill>
              </a:rPr>
              <a:t>2019  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Prof. MSc. José Ahirton Lopes</a:t>
            </a:r>
          </a:p>
          <a:p>
            <a:pPr eaLnBrk="1" hangingPunct="1">
              <a:defRPr/>
            </a:pPr>
            <a:endParaRPr kumimoji="1"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defRPr/>
            </a:pP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Todos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direitos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reservados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.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Reprodução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divulgação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total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ou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parcial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deste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documento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é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expressamente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proíbido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sem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o </a:t>
            </a:r>
            <a:r>
              <a:rPr kumimoji="1" lang="pt-BR" sz="1400" dirty="0">
                <a:solidFill>
                  <a:schemeClr val="bg1">
                    <a:lumMod val="85000"/>
                  </a:schemeClr>
                </a:solidFill>
              </a:rPr>
              <a:t>consentimento formal, por escrito,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 do Professor (</a:t>
            </a:r>
            <a:r>
              <a:rPr kumimoji="1" lang="en-US" sz="1400" dirty="0" err="1">
                <a:solidFill>
                  <a:schemeClr val="bg1">
                    <a:lumMod val="85000"/>
                  </a:schemeClr>
                </a:solidFill>
              </a:rPr>
              <a:t>autor</a:t>
            </a:r>
            <a:r>
              <a:rPr kumimoji="1" lang="en-US" sz="1400" dirty="0">
                <a:solidFill>
                  <a:schemeClr val="bg1">
                    <a:lumMod val="85000"/>
                  </a:schemeClr>
                </a:solidFill>
              </a:rPr>
              <a:t>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pt-BR" altLang="en-US" sz="2000" dirty="0"/>
              <a:t>O que </a:t>
            </a:r>
            <a:r>
              <a:rPr lang="en-US" altLang="en-US" sz="2000" dirty="0" err="1"/>
              <a:t>é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uma</a:t>
            </a:r>
            <a:r>
              <a:rPr lang="en-US" altLang="en-US" sz="2000" dirty="0"/>
              <a:t> startup?</a:t>
            </a:r>
            <a:endParaRPr lang="pt-BR" altLang="pt-BR" sz="2000" dirty="0"/>
          </a:p>
        </p:txBody>
      </p:sp>
      <p:sp>
        <p:nvSpPr>
          <p:cNvPr id="2969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556792"/>
            <a:ext cx="8497887" cy="3199879"/>
          </a:xfrm>
        </p:spPr>
        <p:txBody>
          <a:bodyPr/>
          <a:lstStyle/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Uma </a:t>
            </a:r>
            <a:r>
              <a:rPr lang="pt-BR" altLang="pt-BR" sz="2400" i="1" dirty="0">
                <a:latin typeface="Calibri" pitchFamily="34" charset="0"/>
                <a:cs typeface="Calibri" pitchFamily="34" charset="0"/>
              </a:rPr>
              <a:t>startup</a:t>
            </a:r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é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uma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empresa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jovem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, que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possui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projetos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promissores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geralmente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na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área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de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tecnologia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procurando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um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modelo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de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negócios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que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envolva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repetibilidade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escalabilidade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ao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passo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que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trabalha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em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condições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de </a:t>
            </a:r>
            <a:r>
              <a:rPr lang="en-US" altLang="pt-BR" sz="2400" b="1" dirty="0">
                <a:latin typeface="Calibri" pitchFamily="34" charset="0"/>
                <a:cs typeface="Calibri" pitchFamily="34" charset="0"/>
              </a:rPr>
              <a:t>extrema </a:t>
            </a:r>
            <a:r>
              <a:rPr lang="en-US" altLang="pt-BR" sz="2400" b="1" dirty="0" err="1">
                <a:latin typeface="Calibri" pitchFamily="34" charset="0"/>
                <a:cs typeface="Calibri" pitchFamily="34" charset="0"/>
              </a:rPr>
              <a:t>incerteza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.</a:t>
            </a:r>
          </a:p>
          <a:p>
            <a:endParaRPr lang="en-US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Muitas vezes as startups se </a:t>
            </a:r>
            <a:r>
              <a:rPr lang="pt-BR" altLang="pt-BR" sz="2400" dirty="0" err="1">
                <a:latin typeface="Calibri" pitchFamily="34" charset="0"/>
                <a:cs typeface="Calibri" pitchFamily="34" charset="0"/>
              </a:rPr>
              <a:t>at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ém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a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descobrir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, o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quanto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antes, o que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os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consumidores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querem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estão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dispostos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a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comprar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.</a:t>
            </a:r>
          </a:p>
          <a:p>
            <a:endParaRPr lang="en-US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Nem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todo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novo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negócio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é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uma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startup,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apesar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de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toda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startup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ser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invariavelmente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um novo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negócio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!</a:t>
            </a:r>
            <a:endParaRPr lang="pt-BR" altLang="pt-BR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342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CBAA1-7ECB-D749-865E-EEC84936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sz="2000" dirty="0"/>
              <a:t>O que </a:t>
            </a:r>
            <a:r>
              <a:rPr lang="en-US" altLang="en-US" sz="2000" dirty="0" err="1"/>
              <a:t>é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uma</a:t>
            </a:r>
            <a:r>
              <a:rPr lang="en-US" altLang="en-US" sz="2000" dirty="0"/>
              <a:t> startup?</a:t>
            </a: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150E2-60DA-AE46-A3D9-D13DB3AAB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42" y="1165225"/>
            <a:ext cx="7751578" cy="5359400"/>
          </a:xfrm>
        </p:spPr>
      </p:pic>
    </p:spTree>
    <p:extLst>
      <p:ext uri="{BB962C8B-B14F-4D97-AF65-F5344CB8AC3E}">
        <p14:creationId xmlns:p14="http://schemas.microsoft.com/office/powerpoint/2010/main" val="1302329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7272338" cy="504825"/>
          </a:xfrm>
        </p:spPr>
        <p:txBody>
          <a:bodyPr/>
          <a:lstStyle/>
          <a:p>
            <a:r>
              <a:rPr lang="en-US" altLang="en-US" sz="2000" dirty="0" err="1"/>
              <a:t>Metodologias</a:t>
            </a:r>
            <a:r>
              <a:rPr lang="en-US" altLang="en-US" sz="2000" dirty="0"/>
              <a:t> para </a:t>
            </a:r>
            <a:r>
              <a:rPr lang="en-US" altLang="en-US" sz="2000" dirty="0" err="1"/>
              <a:t>experimentação</a:t>
            </a:r>
            <a:endParaRPr lang="pt-BR" altLang="pt-BR" sz="2000" dirty="0"/>
          </a:p>
        </p:txBody>
      </p:sp>
      <p:sp>
        <p:nvSpPr>
          <p:cNvPr id="2969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556792"/>
            <a:ext cx="8497887" cy="3199879"/>
          </a:xfrm>
        </p:spPr>
        <p:txBody>
          <a:bodyPr/>
          <a:lstStyle/>
          <a:p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Para se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realizar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experimentos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é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necessário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b="1" dirty="0" err="1">
                <a:latin typeface="Calibri" pitchFamily="34" charset="0"/>
                <a:cs typeface="Calibri" pitchFamily="34" charset="0"/>
              </a:rPr>
              <a:t>método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!</a:t>
            </a:r>
          </a:p>
          <a:p>
            <a:endParaRPr lang="en-US" altLang="pt-BR" sz="2400" dirty="0">
              <a:latin typeface="Calibri" pitchFamily="34" charset="0"/>
              <a:cs typeface="Calibri" pitchFamily="34" charset="0"/>
            </a:endParaRPr>
          </a:p>
          <a:p>
            <a:r>
              <a:rPr lang="pt-BR" altLang="pt-BR" sz="2400" dirty="0">
                <a:latin typeface="Calibri" pitchFamily="34" charset="0"/>
                <a:cs typeface="Calibri" pitchFamily="34" charset="0"/>
              </a:rPr>
              <a:t>Modelos de </a:t>
            </a:r>
            <a:r>
              <a:rPr lang="pt-BR" altLang="pt-BR" sz="2400" dirty="0" err="1">
                <a:latin typeface="Calibri" pitchFamily="34" charset="0"/>
                <a:cs typeface="Calibri" pitchFamily="34" charset="0"/>
              </a:rPr>
              <a:t>gest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ão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voltados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 para startups:</a:t>
            </a:r>
          </a:p>
          <a:p>
            <a:pPr lvl="1"/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Business Model Generation [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Osterwalder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]</a:t>
            </a:r>
          </a:p>
          <a:p>
            <a:pPr lvl="1"/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Customer Development [Blank]</a:t>
            </a:r>
          </a:p>
          <a:p>
            <a:pPr lvl="1"/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Design Sprint [GV]</a:t>
            </a:r>
          </a:p>
          <a:p>
            <a:pPr lvl="1"/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Lean Startup [</a:t>
            </a:r>
            <a:r>
              <a:rPr lang="en-US" altLang="pt-BR" sz="2400" dirty="0" err="1">
                <a:latin typeface="Calibri" pitchFamily="34" charset="0"/>
                <a:cs typeface="Calibri" pitchFamily="34" charset="0"/>
              </a:rPr>
              <a:t>Ries</a:t>
            </a:r>
            <a:r>
              <a:rPr lang="en-US" altLang="pt-BR" sz="2400" dirty="0">
                <a:latin typeface="Calibri" pitchFamily="34" charset="0"/>
                <a:cs typeface="Calibri" pitchFamily="34" charset="0"/>
              </a:rPr>
              <a:t>]</a:t>
            </a:r>
          </a:p>
        </p:txBody>
      </p:sp>
      <p:pic>
        <p:nvPicPr>
          <p:cNvPr id="5" name="Imagem 4" descr="9780470876411_p0_v2_s1200x63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52" y="4939884"/>
            <a:ext cx="2490790" cy="1918116"/>
          </a:xfrm>
          <a:prstGeom prst="rect">
            <a:avLst/>
          </a:prstGeom>
        </p:spPr>
      </p:pic>
      <p:pic>
        <p:nvPicPr>
          <p:cNvPr id="33796" name="Picture 4" descr="Image result for Customer Development boo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86182" y="4929198"/>
            <a:ext cx="1341795" cy="1928802"/>
          </a:xfrm>
          <a:prstGeom prst="rect">
            <a:avLst/>
          </a:prstGeom>
          <a:noFill/>
        </p:spPr>
      </p:pic>
      <p:pic>
        <p:nvPicPr>
          <p:cNvPr id="33798" name="Picture 6" descr="Sprint por [Knapp, Jake, Zeratsky, John, Kowitz, Braden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4929198"/>
            <a:ext cx="1285884" cy="1928802"/>
          </a:xfrm>
          <a:prstGeom prst="rect">
            <a:avLst/>
          </a:prstGeom>
          <a:noFill/>
        </p:spPr>
      </p:pic>
      <p:pic>
        <p:nvPicPr>
          <p:cNvPr id="33800" name="Picture 8" descr="https://images-na.ssl-images-amazon.com/images/I/51T-sMqSMiL._SX329_BO1,204,203,200_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57950" y="4919462"/>
            <a:ext cx="1357321" cy="1938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8105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531813" y="241300"/>
            <a:ext cx="8569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2000" dirty="0"/>
              <a:t>Lean startup</a:t>
            </a:r>
            <a:endParaRPr lang="pt-BR" altLang="pt-BR" sz="2000" b="1" dirty="0">
              <a:ea typeface="宋体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60463-DB3D-C047-9956-28DB83FCE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48" y="1285860"/>
            <a:ext cx="7848872" cy="502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1277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2649</TotalTime>
  <Words>2465</Words>
  <Application>Microsoft Macintosh PowerPoint</Application>
  <PresentationFormat>On-screen Show (4:3)</PresentationFormat>
  <Paragraphs>269</Paragraphs>
  <Slides>58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ＭＳ Ｐゴシック</vt:lpstr>
      <vt:lpstr>宋体</vt:lpstr>
      <vt:lpstr>Arial</vt:lpstr>
      <vt:lpstr>Calibri</vt:lpstr>
      <vt:lpstr>CiscoSans ExtraLight</vt:lpstr>
      <vt:lpstr>Square721 BT</vt:lpstr>
      <vt:lpstr>Times New Roman</vt:lpstr>
      <vt:lpstr>Tema do Office</vt:lpstr>
      <vt:lpstr>2_Tema do Office</vt:lpstr>
      <vt:lpstr>6_Personalizar design</vt:lpstr>
      <vt:lpstr>1_Tema do Office</vt:lpstr>
      <vt:lpstr>PowerPoint Presentation</vt:lpstr>
      <vt:lpstr>PowerPoint Presentation</vt:lpstr>
      <vt:lpstr>Overview</vt:lpstr>
      <vt:lpstr>PowerPoint Presentation</vt:lpstr>
      <vt:lpstr>O que é uma startup?</vt:lpstr>
      <vt:lpstr>O que é uma startup?</vt:lpstr>
      <vt:lpstr>O que é uma startup?</vt:lpstr>
      <vt:lpstr>Metodologias para experimentação</vt:lpstr>
      <vt:lpstr>PowerPoint Presentation</vt:lpstr>
      <vt:lpstr>Lean startup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Abordagens em Lean Startup – MVP</vt:lpstr>
      <vt:lpstr>Abordagens em Lean Startup – MVP</vt:lpstr>
      <vt:lpstr>PowerPoint Presentation</vt:lpstr>
      <vt:lpstr>PowerPoint Presentation</vt:lpstr>
      <vt:lpstr>PowerPoint Presentation</vt:lpstr>
      <vt:lpstr>PowerPoint Presentation</vt:lpstr>
      <vt:lpstr>Abordagens em Lean Startup – MVP</vt:lpstr>
      <vt:lpstr>Abordagens em Lean Startup – MVP</vt:lpstr>
      <vt:lpstr>Abordagens em Lean Startup – MVP</vt:lpstr>
      <vt:lpstr>Abordagens em Lean Startup – MVP</vt:lpstr>
      <vt:lpstr>Abordagens em Lean Startup – MVP</vt:lpstr>
      <vt:lpstr>Abordagens em Lean Startup – MVP</vt:lpstr>
      <vt:lpstr>Abordagens em Lean Startup – Resumo</vt:lpstr>
      <vt:lpstr>Abordagens em Lean Startup – E depois?</vt:lpstr>
      <vt:lpstr>Abordagens em Lean Startup – MVP Canvas</vt:lpstr>
      <vt:lpstr>Abordagens em Lean Startup – MVP Canvas</vt:lpstr>
      <vt:lpstr>Abordagens em Lean Startup – MVP Canvas</vt:lpstr>
      <vt:lpstr>Abordagens em Lean Startup – MVP Canvas</vt:lpstr>
      <vt:lpstr>Abordagens em Lean Startup – MVP Canvas</vt:lpstr>
      <vt:lpstr>Abordagens em Lean Startup – MVP Canvas</vt:lpstr>
      <vt:lpstr>Business Model Canvas</vt:lpstr>
      <vt:lpstr>Machine Learning Canvas</vt:lpstr>
      <vt:lpstr>Hackathon 101</vt:lpstr>
      <vt:lpstr>Hackathon 101</vt:lpstr>
      <vt:lpstr>Hackathon 101</vt:lpstr>
      <vt:lpstr>Hackathon 101</vt:lpstr>
      <vt:lpstr>PowerPoint Presentation</vt:lpstr>
      <vt:lpstr>Hackathon 101</vt:lpstr>
      <vt:lpstr>Hackathon 101</vt:lpstr>
      <vt:lpstr>Hackathon 101</vt:lpstr>
      <vt:lpstr>Hackathon 101</vt:lpstr>
      <vt:lpstr>Hackathon 101</vt:lpstr>
      <vt:lpstr>Hackathon 101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Susanne Andrade</dc:creator>
  <cp:lastModifiedBy>Jose Ahirton Batista Lopes Filho</cp:lastModifiedBy>
  <cp:revision>446</cp:revision>
  <cp:lastPrinted>2015-08-20T10:58:19Z</cp:lastPrinted>
  <dcterms:created xsi:type="dcterms:W3CDTF">2012-10-02T15:58:15Z</dcterms:created>
  <dcterms:modified xsi:type="dcterms:W3CDTF">2020-03-07T05:00:12Z</dcterms:modified>
</cp:coreProperties>
</file>